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1" r:id="rId1"/>
  </p:sldMasterIdLst>
  <p:notesMasterIdLst>
    <p:notesMasterId r:id="rId11"/>
  </p:notesMasterIdLst>
  <p:sldIdLst>
    <p:sldId id="256" r:id="rId2"/>
    <p:sldId id="257" r:id="rId3"/>
    <p:sldId id="258" r:id="rId4"/>
    <p:sldId id="261" r:id="rId5"/>
    <p:sldId id="263" r:id="rId6"/>
    <p:sldId id="259" r:id="rId7"/>
    <p:sldId id="264" r:id="rId8"/>
    <p:sldId id="260" r:id="rId9"/>
    <p:sldId id="262" r:id="rId10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FF"/>
    <a:srgbClr val="66FF66"/>
    <a:srgbClr val="FF7A5B"/>
    <a:srgbClr val="FF37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96" d="100"/>
          <a:sy n="96" d="100"/>
        </p:scale>
        <p:origin x="1146" y="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17FEB2-C3A7-4180-BF91-207779C164E7}" type="datetimeFigureOut">
              <a:rPr kumimoji="1" lang="ja-JP" altLang="en-US" smtClean="0"/>
              <a:t>2018/2/12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EC0CD9-C664-4C0B-B7C3-14D5EC38483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780578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EC0CD9-C664-4C0B-B7C3-14D5EC384832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775447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ja-JP" altLang="en-US" smtClean="0"/>
              <a:t>マスター サブタイトルの書式設定</a:t>
            </a:r>
            <a:endParaRPr lang="ja-JP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7001A18-C1B9-4DE7-9B18-C53F7ED2A9A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106426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7001A18-C1B9-4DE7-9B18-C53F7ED2A9A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818686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823075" y="0"/>
            <a:ext cx="2212975" cy="6126163"/>
          </a:xfrm>
        </p:spPr>
        <p:txBody>
          <a:bodyPr vert="eaVert"/>
          <a:lstStyle/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>
          <a:xfrm>
            <a:off x="179388" y="0"/>
            <a:ext cx="6491287" cy="61261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7001A18-C1B9-4DE7-9B18-C53F7ED2A9A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406890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44624"/>
            <a:ext cx="9144000" cy="476250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459788" y="6453188"/>
            <a:ext cx="549275" cy="360362"/>
          </a:xfrm>
        </p:spPr>
        <p:txBody>
          <a:bodyPr/>
          <a:lstStyle>
            <a:lvl1pPr>
              <a:defRPr/>
            </a:lvl1pPr>
          </a:lstStyle>
          <a:p>
            <a:fld id="{A7001A18-C1B9-4DE7-9B18-C53F7ED2A9A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813477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7001A18-C1B9-4DE7-9B18-C53F7ED2A9A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999746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7001A18-C1B9-4DE7-9B18-C53F7ED2A9A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28599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コンテンツ プレースホル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7001A18-C1B9-4DE7-9B18-C53F7ED2A9A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149480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5" name="テキスト プレースホル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7001A18-C1B9-4DE7-9B18-C53F7ED2A9A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069225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7001A18-C1B9-4DE7-9B18-C53F7ED2A9A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081593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7001A18-C1B9-4DE7-9B18-C53F7ED2A9A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360973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7001A18-C1B9-4DE7-9B18-C53F7ED2A9A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042799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図プレースホル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ja-JP" altLang="en-US" noProof="0" smtClean="0"/>
              <a:t>図を追加</a:t>
            </a:r>
            <a:endParaRPr lang="ja-JP" altLang="en-US" noProof="0"/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7001A18-C1B9-4DE7-9B18-C53F7ED2A9A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603658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6"/>
          <p:cNvSpPr>
            <a:spLocks noChangeArrowheads="1"/>
          </p:cNvSpPr>
          <p:nvPr/>
        </p:nvSpPr>
        <p:spPr bwMode="auto">
          <a:xfrm>
            <a:off x="2315" y="6380163"/>
            <a:ext cx="9144000" cy="476250"/>
          </a:xfrm>
          <a:prstGeom prst="rect">
            <a:avLst/>
          </a:prstGeom>
          <a:solidFill>
            <a:srgbClr val="C1E4FF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ja-JP" altLang="en-US">
              <a:latin typeface="Arial" charset="0"/>
            </a:endParaRPr>
          </a:p>
        </p:txBody>
      </p:sp>
      <p:sp>
        <p:nvSpPr>
          <p:cNvPr id="1040" name="Rectangle 16"/>
          <p:cNvSpPr>
            <a:spLocks noChangeArrowheads="1"/>
          </p:cNvSpPr>
          <p:nvPr/>
        </p:nvSpPr>
        <p:spPr bwMode="auto">
          <a:xfrm>
            <a:off x="0" y="0"/>
            <a:ext cx="9144000" cy="476250"/>
          </a:xfrm>
          <a:prstGeom prst="rect">
            <a:avLst/>
          </a:prstGeom>
          <a:solidFill>
            <a:srgbClr val="C1E4FF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ja-JP" altLang="en-US">
              <a:latin typeface="Arial" charset="0"/>
            </a:endParaRPr>
          </a:p>
        </p:txBody>
      </p:sp>
      <p:sp>
        <p:nvSpPr>
          <p:cNvPr id="102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79388" y="0"/>
            <a:ext cx="8856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 smtClean="0"/>
              <a:t>マスタ タイトルの書式設定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34938" y="6453188"/>
            <a:ext cx="981075" cy="360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chemeClr val="bg1"/>
                </a:solidFill>
                <a:latin typeface="OCRB" panose="020B0609020202020204" pitchFamily="49" charset="0"/>
              </a:defRPr>
            </a:lvl1pPr>
          </a:lstStyle>
          <a:p>
            <a:fld id="{A7001A18-C1B9-4DE7-9B18-C53F7ED2A9A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526135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23" r:id="rId2"/>
    <p:sldLayoutId id="2147483724" r:id="rId3"/>
    <p:sldLayoutId id="2147483725" r:id="rId4"/>
    <p:sldLayoutId id="2147483726" r:id="rId5"/>
    <p:sldLayoutId id="2147483727" r:id="rId6"/>
    <p:sldLayoutId id="2147483728" r:id="rId7"/>
    <p:sldLayoutId id="2147483729" r:id="rId8"/>
    <p:sldLayoutId id="2147483730" r:id="rId9"/>
    <p:sldLayoutId id="2147483731" r:id="rId10"/>
    <p:sldLayoutId id="2147483732" r:id="rId11"/>
    <p:sldLayoutId id="2147483733" r:id="rId12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kumimoji="1" sz="240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kumimoji="1" sz="2400">
          <a:solidFill>
            <a:schemeClr val="bg1"/>
          </a:solidFill>
          <a:latin typeface="ＤＦＧ平成ゴシック体W9" pitchFamily="50" charset="-128"/>
          <a:ea typeface="ＤＦＧ平成ゴシック体W9" pitchFamily="50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kumimoji="1" sz="2400">
          <a:solidFill>
            <a:schemeClr val="bg1"/>
          </a:solidFill>
          <a:latin typeface="ＤＦＧ平成ゴシック体W9" pitchFamily="50" charset="-128"/>
          <a:ea typeface="ＤＦＧ平成ゴシック体W9" pitchFamily="50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kumimoji="1" sz="2400">
          <a:solidFill>
            <a:schemeClr val="bg1"/>
          </a:solidFill>
          <a:latin typeface="ＤＦＧ平成ゴシック体W9" pitchFamily="50" charset="-128"/>
          <a:ea typeface="ＤＦＧ平成ゴシック体W9" pitchFamily="50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kumimoji="1" sz="2400">
          <a:solidFill>
            <a:schemeClr val="bg1"/>
          </a:solidFill>
          <a:latin typeface="ＤＦＧ平成ゴシック体W9" pitchFamily="50" charset="-128"/>
          <a:ea typeface="ＤＦＧ平成ゴシック体W9" pitchFamily="50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kumimoji="1" sz="2400">
          <a:solidFill>
            <a:schemeClr val="bg1"/>
          </a:solidFill>
          <a:latin typeface="ＤＦＧ平成ゴシック体W9" pitchFamily="50" charset="-128"/>
          <a:ea typeface="ＤＦＧ平成ゴシック体W9" pitchFamily="50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kumimoji="1" sz="2400">
          <a:solidFill>
            <a:schemeClr val="bg1"/>
          </a:solidFill>
          <a:latin typeface="ＤＦＧ平成ゴシック体W9" pitchFamily="50" charset="-128"/>
          <a:ea typeface="ＤＦＧ平成ゴシック体W9" pitchFamily="50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kumimoji="1" sz="2400">
          <a:solidFill>
            <a:schemeClr val="bg1"/>
          </a:solidFill>
          <a:latin typeface="ＤＦＧ平成ゴシック体W9" pitchFamily="50" charset="-128"/>
          <a:ea typeface="ＤＦＧ平成ゴシック体W9" pitchFamily="50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kumimoji="1" sz="2400">
          <a:solidFill>
            <a:schemeClr val="bg1"/>
          </a:solidFill>
          <a:latin typeface="ＤＦＧ平成ゴシック体W9" pitchFamily="50" charset="-128"/>
          <a:ea typeface="ＤＦＧ平成ゴシック体W9" pitchFamily="50" charset="-128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microsoft.com/office/2007/relationships/hdphoto" Target="../media/hdphoto1.wdp"/><Relationship Id="rId10" Type="http://schemas.openxmlformats.org/officeDocument/2006/relationships/image" Target="../media/image10.png"/><Relationship Id="rId4" Type="http://schemas.openxmlformats.org/officeDocument/2006/relationships/image" Target="../media/image5.png"/><Relationship Id="rId9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microsoft.com/office/2007/relationships/hdphoto" Target="../media/hdphoto1.wdp"/><Relationship Id="rId10" Type="http://schemas.openxmlformats.org/officeDocument/2006/relationships/image" Target="../media/image14.png"/><Relationship Id="rId4" Type="http://schemas.openxmlformats.org/officeDocument/2006/relationships/image" Target="../media/image5.png"/><Relationship Id="rId9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7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microsoft.com/office/2007/relationships/hdphoto" Target="../media/hdphoto1.wdp"/><Relationship Id="rId4" Type="http://schemas.openxmlformats.org/officeDocument/2006/relationships/image" Target="../media/image5.png"/><Relationship Id="rId9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6.png"/><Relationship Id="rId5" Type="http://schemas.microsoft.com/office/2007/relationships/hdphoto" Target="../media/hdphoto1.wdp"/><Relationship Id="rId10" Type="http://schemas.openxmlformats.org/officeDocument/2006/relationships/image" Target="../media/image14.png"/><Relationship Id="rId4" Type="http://schemas.openxmlformats.org/officeDocument/2006/relationships/image" Target="../media/image5.png"/><Relationship Id="rId9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正方形/長方形 9"/>
          <p:cNvSpPr/>
          <p:nvPr/>
        </p:nvSpPr>
        <p:spPr>
          <a:xfrm>
            <a:off x="0" y="474784"/>
            <a:ext cx="9144000" cy="5926015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412" y="1061864"/>
            <a:ext cx="7507175" cy="1145006"/>
          </a:xfrm>
          <a:prstGeom prst="rect">
            <a:avLst/>
          </a:prstGeom>
        </p:spPr>
      </p:pic>
      <p:sp>
        <p:nvSpPr>
          <p:cNvPr id="12" name="角丸四角形 11"/>
          <p:cNvSpPr/>
          <p:nvPr/>
        </p:nvSpPr>
        <p:spPr>
          <a:xfrm>
            <a:off x="4571999" y="4906108"/>
            <a:ext cx="4422531" cy="1354015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ja-JP" altLang="en-US" sz="1400" b="1" dirty="0" smtClean="0">
                <a:solidFill>
                  <a:sysClr val="windowText" lastClr="000000"/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ジャンル</a:t>
            </a:r>
            <a:r>
              <a:rPr kumimoji="1" lang="en-US" altLang="ja-JP" sz="1400" b="1" dirty="0" smtClean="0">
                <a:solidFill>
                  <a:sysClr val="windowText" lastClr="000000"/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	</a:t>
            </a:r>
            <a:r>
              <a:rPr kumimoji="1" lang="ja-JP" altLang="en-US" sz="1400" b="1" dirty="0" smtClean="0">
                <a:solidFill>
                  <a:sysClr val="windowText" lastClr="000000"/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　　　：　タスキング・シミュレーション</a:t>
            </a:r>
            <a:endParaRPr kumimoji="1" lang="en-US" altLang="ja-JP" sz="1400" b="1" dirty="0" smtClean="0">
              <a:solidFill>
                <a:sysClr val="windowText" lastClr="000000"/>
              </a:solidFill>
              <a:latin typeface="HGP明朝B" panose="02020800000000000000" pitchFamily="18" charset="-128"/>
              <a:ea typeface="HGP明朝B" panose="02020800000000000000" pitchFamily="18" charset="-128"/>
            </a:endParaRPr>
          </a:p>
          <a:p>
            <a:r>
              <a:rPr kumimoji="1" lang="ja-JP" altLang="en-US" sz="1400" b="1" dirty="0" smtClean="0">
                <a:solidFill>
                  <a:sysClr val="windowText" lastClr="000000"/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プラットフォーム　：　スマートフォン向け</a:t>
            </a:r>
            <a:endParaRPr lang="en-US" altLang="ja-JP" sz="1400" b="1" dirty="0">
              <a:solidFill>
                <a:sysClr val="windowText" lastClr="000000"/>
              </a:solidFill>
              <a:latin typeface="HGP明朝B" panose="02020800000000000000" pitchFamily="18" charset="-128"/>
              <a:ea typeface="HGP明朝B" panose="02020800000000000000" pitchFamily="18" charset="-128"/>
            </a:endParaRPr>
          </a:p>
          <a:p>
            <a:r>
              <a:rPr kumimoji="1" lang="ja-JP" altLang="en-US" sz="1400" b="1" dirty="0" smtClean="0">
                <a:solidFill>
                  <a:sysClr val="windowText" lastClr="000000"/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リリース時期</a:t>
            </a:r>
            <a:r>
              <a:rPr kumimoji="1" lang="en-US" altLang="ja-JP" sz="1400" b="1" dirty="0" smtClean="0">
                <a:solidFill>
                  <a:sysClr val="windowText" lastClr="000000"/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	</a:t>
            </a:r>
            <a:r>
              <a:rPr kumimoji="1" lang="ja-JP" altLang="en-US" sz="1400" b="1" dirty="0" smtClean="0">
                <a:solidFill>
                  <a:sysClr val="windowText" lastClr="000000"/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　　　：　未定</a:t>
            </a:r>
            <a:endParaRPr kumimoji="1" lang="en-US" altLang="ja-JP" sz="1400" b="1" dirty="0" smtClean="0">
              <a:solidFill>
                <a:sysClr val="windowText" lastClr="000000"/>
              </a:solidFill>
              <a:latin typeface="HGP明朝B" panose="02020800000000000000" pitchFamily="18" charset="-128"/>
              <a:ea typeface="HGP明朝B" panose="02020800000000000000" pitchFamily="18" charset="-128"/>
            </a:endParaRPr>
          </a:p>
          <a:p>
            <a:r>
              <a:rPr lang="ja-JP" altLang="en-US" sz="1400" b="1" dirty="0" smtClean="0">
                <a:solidFill>
                  <a:sysClr val="windowText" lastClr="000000"/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プレイ人数　　　　：　</a:t>
            </a:r>
            <a:r>
              <a:rPr lang="en-US" altLang="ja-JP" sz="1400" b="1" dirty="0" smtClean="0">
                <a:solidFill>
                  <a:sysClr val="windowText" lastClr="000000"/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1</a:t>
            </a:r>
            <a:r>
              <a:rPr lang="ja-JP" altLang="en-US" sz="1400" b="1" dirty="0" smtClean="0">
                <a:solidFill>
                  <a:sysClr val="windowText" lastClr="000000"/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人</a:t>
            </a:r>
            <a:endParaRPr lang="en-US" altLang="ja-JP" sz="1400" b="1" dirty="0" smtClean="0">
              <a:solidFill>
                <a:sysClr val="windowText" lastClr="000000"/>
              </a:solidFill>
              <a:latin typeface="HGP明朝B" panose="02020800000000000000" pitchFamily="18" charset="-128"/>
              <a:ea typeface="HGP明朝B" panose="02020800000000000000" pitchFamily="18" charset="-128"/>
            </a:endParaRPr>
          </a:p>
          <a:p>
            <a:r>
              <a:rPr kumimoji="1" lang="ja-JP" altLang="en-US" sz="1400" b="1" dirty="0" smtClean="0">
                <a:solidFill>
                  <a:sysClr val="windowText" lastClr="000000"/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開発</a:t>
            </a:r>
            <a:r>
              <a:rPr kumimoji="1" lang="en-US" altLang="ja-JP" sz="1400" b="1" dirty="0" smtClean="0">
                <a:solidFill>
                  <a:sysClr val="windowText" lastClr="000000"/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	</a:t>
            </a:r>
            <a:r>
              <a:rPr kumimoji="1" lang="ja-JP" altLang="en-US" sz="1400" b="1" dirty="0" smtClean="0">
                <a:solidFill>
                  <a:sysClr val="windowText" lastClr="000000"/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　　　：　帰社日イベント</a:t>
            </a:r>
            <a:r>
              <a:rPr kumimoji="1" lang="en-US" altLang="ja-JP" sz="1400" b="1" dirty="0" smtClean="0">
                <a:solidFill>
                  <a:sysClr val="windowText" lastClr="000000"/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(</a:t>
            </a:r>
            <a:r>
              <a:rPr kumimoji="1" lang="ja-JP" altLang="en-US" sz="1400" b="1" dirty="0" smtClean="0">
                <a:solidFill>
                  <a:sysClr val="windowText" lastClr="000000"/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伝道師</a:t>
            </a:r>
            <a:r>
              <a:rPr kumimoji="1" lang="en-US" altLang="ja-JP" sz="1400" b="1" dirty="0" smtClean="0">
                <a:solidFill>
                  <a:sysClr val="windowText" lastClr="000000"/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)</a:t>
            </a:r>
            <a:endParaRPr kumimoji="1" lang="ja-JP" altLang="en-US" sz="1400" b="1" dirty="0">
              <a:solidFill>
                <a:sysClr val="windowText" lastClr="000000"/>
              </a:solidFill>
              <a:latin typeface="HGP明朝B" panose="02020800000000000000" pitchFamily="18" charset="-128"/>
              <a:ea typeface="HGP明朝B" panose="020208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65961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0000"/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>
                <a:solidFill>
                  <a:schemeClr val="accent6">
                    <a:lumMod val="75000"/>
                  </a:schemeClr>
                </a:solidFill>
              </a:rPr>
              <a:t>ゲーム概要</a:t>
            </a:r>
            <a:endParaRPr kumimoji="1" lang="ja-JP" alt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7" name="正方形/長方形 6"/>
          <p:cNvSpPr/>
          <p:nvPr/>
        </p:nvSpPr>
        <p:spPr>
          <a:xfrm>
            <a:off x="0" y="476249"/>
            <a:ext cx="9144000" cy="3550627"/>
          </a:xfrm>
          <a:prstGeom prst="rect">
            <a:avLst/>
          </a:prstGeom>
          <a:blipFill dpi="0" rotWithShape="1">
            <a:blip r:embed="rId3">
              <a:alphaModFix amt="85000"/>
            </a:blip>
            <a:srcRect/>
            <a:stretch>
              <a:fillRect t="-22782" b="-5973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/>
        </p:nvSpPr>
        <p:spPr>
          <a:xfrm>
            <a:off x="272562" y="4147683"/>
            <a:ext cx="8247184" cy="16825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50"/>
              </a:spcBef>
              <a:spcAft>
                <a:spcPts val="150"/>
              </a:spcAft>
            </a:pPr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とある現場にチームで配属され、</a:t>
            </a:r>
            <a:r>
              <a:rPr lang="ja-JP" altLang="en-US" b="1" dirty="0" smtClean="0">
                <a:solidFill>
                  <a:srgbClr val="0070C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リーダーに任命された主人公</a:t>
            </a:r>
            <a:r>
              <a:rPr lang="en-US" altLang="ja-JP" b="1" dirty="0" smtClean="0">
                <a:solidFill>
                  <a:srgbClr val="0070C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(</a:t>
            </a:r>
            <a:r>
              <a:rPr lang="ja-JP" altLang="en-US" b="1" dirty="0" smtClean="0">
                <a:solidFill>
                  <a:srgbClr val="0070C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プレイヤー</a:t>
            </a:r>
            <a:r>
              <a:rPr lang="en-US" altLang="ja-JP" b="1" dirty="0" smtClean="0">
                <a:solidFill>
                  <a:srgbClr val="0070C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)</a:t>
            </a:r>
            <a:r>
              <a:rPr lang="ja-JP" altLang="en-US" b="1" dirty="0" err="1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。</a:t>
            </a:r>
            <a:endParaRPr lang="en-US" altLang="ja-JP" b="1" dirty="0" smtClean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>
              <a:spcBef>
                <a:spcPts val="150"/>
              </a:spcBef>
              <a:spcAft>
                <a:spcPts val="150"/>
              </a:spcAft>
            </a:pPr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一癖も二癖もあるチームメンバー・・・。</a:t>
            </a:r>
            <a:endParaRPr lang="en-US" altLang="ja-JP" b="1" dirty="0" smtClean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>
              <a:spcBef>
                <a:spcPts val="150"/>
              </a:spcBef>
              <a:spcAft>
                <a:spcPts val="150"/>
              </a:spcAft>
            </a:pPr>
            <a:r>
              <a:rPr lang="en-US" altLang="ja-JP" b="1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		</a:t>
            </a:r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スケジュールの奴隷と化した顧客・・・・・・。</a:t>
            </a:r>
            <a:endParaRPr lang="en-US" altLang="ja-JP" b="1" dirty="0" smtClean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>
              <a:spcBef>
                <a:spcPts val="150"/>
              </a:spcBef>
              <a:spcAft>
                <a:spcPts val="150"/>
              </a:spcAft>
            </a:pPr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舞い</a:t>
            </a:r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降</a:t>
            </a:r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りてくる</a:t>
            </a:r>
            <a:r>
              <a:rPr lang="ja-JP" altLang="en-US" b="1" dirty="0" smtClean="0">
                <a:solidFill>
                  <a:srgbClr val="0070C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数多のタスクを管理</a:t>
            </a:r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し、</a:t>
            </a:r>
            <a:endParaRPr lang="en-US" altLang="ja-JP" b="1" dirty="0" smtClean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algn="r">
              <a:spcBef>
                <a:spcPts val="150"/>
              </a:spcBef>
              <a:spcAft>
                <a:spcPts val="150"/>
              </a:spcAft>
            </a:pPr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無事にプロジェクトを成功に導けるのか・・・</a:t>
            </a:r>
            <a:r>
              <a:rPr lang="en-US" altLang="ja-JP" b="1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!?</a:t>
            </a:r>
          </a:p>
        </p:txBody>
      </p:sp>
      <p:sp>
        <p:nvSpPr>
          <p:cNvPr id="9" name="正方形/長方形 8"/>
          <p:cNvSpPr/>
          <p:nvPr/>
        </p:nvSpPr>
        <p:spPr>
          <a:xfrm>
            <a:off x="1762482" y="5830195"/>
            <a:ext cx="62696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b="1" dirty="0" smtClean="0">
                <a:solidFill>
                  <a:srgbClr val="FF3737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痛快タスク管理疑似体験ゲームが今ここに</a:t>
            </a:r>
            <a:r>
              <a:rPr lang="en-US" altLang="ja-JP" sz="2400" b="1" dirty="0" smtClean="0">
                <a:solidFill>
                  <a:srgbClr val="FF3737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!!</a:t>
            </a:r>
            <a:endParaRPr lang="ja-JP" altLang="en-US" sz="2400" b="1" dirty="0">
              <a:solidFill>
                <a:srgbClr val="FF3737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90759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0000"/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>
                <a:solidFill>
                  <a:schemeClr val="accent6">
                    <a:lumMod val="75000"/>
                  </a:schemeClr>
                </a:solidFill>
              </a:rPr>
              <a:t>キャラ</a:t>
            </a:r>
            <a:r>
              <a:rPr lang="ja-JP" altLang="en-US" dirty="0">
                <a:solidFill>
                  <a:schemeClr val="accent6">
                    <a:lumMod val="75000"/>
                  </a:schemeClr>
                </a:solidFill>
              </a:rPr>
              <a:t>紹介</a:t>
            </a:r>
            <a:endParaRPr kumimoji="1" lang="ja-JP" alt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2869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0000"/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>
                <a:solidFill>
                  <a:schemeClr val="accent6">
                    <a:lumMod val="75000"/>
                  </a:schemeClr>
                </a:solidFill>
              </a:rPr>
              <a:t>ゲームフロー</a:t>
            </a:r>
            <a:endParaRPr kumimoji="1" lang="ja-JP" alt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" name="ホームベース 2"/>
          <p:cNvSpPr/>
          <p:nvPr/>
        </p:nvSpPr>
        <p:spPr>
          <a:xfrm>
            <a:off x="2455207" y="2901460"/>
            <a:ext cx="4233585" cy="255965"/>
          </a:xfrm>
          <a:prstGeom prst="homePlat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1600" dirty="0" smtClean="0"/>
              <a:t>各週毎フロー</a:t>
            </a:r>
            <a:endParaRPr kumimoji="1" lang="ja-JP" altLang="en-US" sz="1600" dirty="0"/>
          </a:p>
        </p:txBody>
      </p:sp>
      <p:sp>
        <p:nvSpPr>
          <p:cNvPr id="4" name="正方形/長方形 3"/>
          <p:cNvSpPr/>
          <p:nvPr/>
        </p:nvSpPr>
        <p:spPr>
          <a:xfrm>
            <a:off x="272561" y="701098"/>
            <a:ext cx="8625253" cy="1354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50"/>
              </a:spcBef>
              <a:spcAft>
                <a:spcPts val="150"/>
              </a:spcAft>
            </a:pPr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プレイヤー率いるチームは</a:t>
            </a:r>
            <a:r>
              <a:rPr lang="en-US" altLang="ja-JP" b="1" u="sng" dirty="0" smtClean="0">
                <a:uFill>
                  <a:solidFill>
                    <a:srgbClr val="FF0000"/>
                  </a:solidFill>
                </a:uFill>
                <a:latin typeface="メイリオ" panose="020B0604030504040204" pitchFamily="50" charset="-128"/>
                <a:ea typeface="メイリオ" panose="020B0604030504040204" pitchFamily="50" charset="-128"/>
              </a:rPr>
              <a:t>4</a:t>
            </a:r>
            <a:r>
              <a:rPr lang="ja-JP" altLang="en-US" b="1" u="sng" dirty="0" smtClean="0">
                <a:uFill>
                  <a:solidFill>
                    <a:srgbClr val="FF0000"/>
                  </a:solidFill>
                </a:uFill>
                <a:latin typeface="メイリオ" panose="020B0604030504040204" pitchFamily="50" charset="-128"/>
                <a:ea typeface="メイリオ" panose="020B0604030504040204" pitchFamily="50" charset="-128"/>
              </a:rPr>
              <a:t>月に現場へ参画し、ゲームスタート</a:t>
            </a:r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となります。</a:t>
            </a:r>
            <a:endParaRPr lang="en-US" altLang="ja-JP" b="1" dirty="0" smtClean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>
              <a:spcBef>
                <a:spcPts val="150"/>
              </a:spcBef>
              <a:spcAft>
                <a:spcPts val="150"/>
              </a:spcAft>
            </a:pPr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各週で</a:t>
            </a:r>
            <a:r>
              <a:rPr lang="ja-JP" altLang="en-US" b="1" dirty="0" smtClean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タスクコマンド</a:t>
            </a:r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を選択し、チームに仕事を割り振りながら、</a:t>
            </a:r>
            <a:endParaRPr lang="en-US" altLang="ja-JP" b="1" dirty="0" smtClean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>
              <a:spcBef>
                <a:spcPts val="150"/>
              </a:spcBef>
              <a:spcAft>
                <a:spcPts val="150"/>
              </a:spcAft>
            </a:pPr>
            <a:r>
              <a:rPr lang="ja-JP" altLang="en-US" b="1" u="sng" dirty="0" smtClean="0">
                <a:uFill>
                  <a:solidFill>
                    <a:srgbClr val="FF0000"/>
                  </a:solidFill>
                </a:uFill>
                <a:latin typeface="メイリオ" panose="020B0604030504040204" pitchFamily="50" charset="-128"/>
                <a:ea typeface="メイリオ" panose="020B0604030504040204" pitchFamily="50" charset="-128"/>
              </a:rPr>
              <a:t>翌年の</a:t>
            </a:r>
            <a:r>
              <a:rPr lang="en-US" altLang="ja-JP" b="1" u="sng" dirty="0" smtClean="0">
                <a:uFill>
                  <a:solidFill>
                    <a:srgbClr val="FF0000"/>
                  </a:solidFill>
                </a:uFill>
                <a:latin typeface="メイリオ" panose="020B0604030504040204" pitchFamily="50" charset="-128"/>
                <a:ea typeface="メイリオ" panose="020B0604030504040204" pitchFamily="50" charset="-128"/>
              </a:rPr>
              <a:t>3</a:t>
            </a:r>
            <a:r>
              <a:rPr lang="ja-JP" altLang="en-US" b="1" u="sng" dirty="0" smtClean="0">
                <a:uFill>
                  <a:solidFill>
                    <a:srgbClr val="FF0000"/>
                  </a:solidFill>
                </a:uFill>
                <a:latin typeface="メイリオ" panose="020B0604030504040204" pitchFamily="50" charset="-128"/>
                <a:ea typeface="メイリオ" panose="020B0604030504040204" pitchFamily="50" charset="-128"/>
              </a:rPr>
              <a:t>月に納品及びゲーム内で開発したアプリケーションのリリースを迎え、</a:t>
            </a:r>
            <a:endParaRPr lang="en-US" altLang="ja-JP" b="1" u="sng" dirty="0" smtClean="0">
              <a:uFill>
                <a:solidFill>
                  <a:srgbClr val="FF0000"/>
                </a:solidFill>
              </a:u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>
              <a:spcBef>
                <a:spcPts val="150"/>
              </a:spcBef>
              <a:spcAft>
                <a:spcPts val="150"/>
              </a:spcAft>
            </a:pPr>
            <a:r>
              <a:rPr lang="ja-JP" altLang="en-US" b="1" u="sng" dirty="0" smtClean="0">
                <a:uFill>
                  <a:solidFill>
                    <a:srgbClr val="FF0000"/>
                  </a:solidFill>
                </a:uFill>
                <a:latin typeface="メイリオ" panose="020B0604030504040204" pitchFamily="50" charset="-128"/>
                <a:ea typeface="メイリオ" panose="020B0604030504040204" pitchFamily="50" charset="-128"/>
              </a:rPr>
              <a:t>ゲーム</a:t>
            </a:r>
            <a:r>
              <a:rPr lang="ja-JP" altLang="en-US" b="1" u="sng" dirty="0">
                <a:uFill>
                  <a:solidFill>
                    <a:srgbClr val="FF0000"/>
                  </a:solidFill>
                </a:uFill>
                <a:latin typeface="メイリオ" panose="020B0604030504040204" pitchFamily="50" charset="-128"/>
                <a:ea typeface="メイリオ" panose="020B0604030504040204" pitchFamily="50" charset="-128"/>
              </a:rPr>
              <a:t>クリア</a:t>
            </a:r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となります。</a:t>
            </a:r>
            <a:endParaRPr lang="en-US" altLang="ja-JP" b="1" dirty="0" smtClean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4" name="U ターン矢印 13"/>
          <p:cNvSpPr/>
          <p:nvPr/>
        </p:nvSpPr>
        <p:spPr>
          <a:xfrm rot="10800000">
            <a:off x="2455205" y="5250257"/>
            <a:ext cx="4141177" cy="877824"/>
          </a:xfrm>
          <a:prstGeom prst="uturn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5" name="フローチャート: 処理 4"/>
          <p:cNvSpPr/>
          <p:nvPr/>
        </p:nvSpPr>
        <p:spPr>
          <a:xfrm>
            <a:off x="2455206" y="3287202"/>
            <a:ext cx="448409" cy="2127738"/>
          </a:xfrm>
          <a:prstGeom prst="flowChartProcess">
            <a:avLst/>
          </a:prstGeom>
          <a:solidFill>
            <a:srgbClr val="FF7A5B"/>
          </a:solidFill>
          <a:ln>
            <a:solidFill>
              <a:srgbClr val="FF37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ja-JP" altLang="en-US" dirty="0" smtClean="0"/>
              <a:t>前イベント</a:t>
            </a:r>
            <a:r>
              <a:rPr kumimoji="1" lang="en-US" altLang="ja-JP" dirty="0" smtClean="0"/>
              <a:t>(</a:t>
            </a:r>
            <a:r>
              <a:rPr kumimoji="1" lang="ja-JP" altLang="en-US" dirty="0" smtClean="0"/>
              <a:t>ランダム</a:t>
            </a:r>
            <a:r>
              <a:rPr kumimoji="1" lang="en-US" altLang="ja-JP" dirty="0" smtClean="0"/>
              <a:t>)</a:t>
            </a:r>
            <a:endParaRPr kumimoji="1" lang="ja-JP" altLang="en-US" dirty="0"/>
          </a:p>
        </p:txBody>
      </p:sp>
      <p:sp>
        <p:nvSpPr>
          <p:cNvPr id="7" name="フローチャート: 処理 6"/>
          <p:cNvSpPr/>
          <p:nvPr/>
        </p:nvSpPr>
        <p:spPr>
          <a:xfrm>
            <a:off x="3702573" y="3287202"/>
            <a:ext cx="448409" cy="2127738"/>
          </a:xfrm>
          <a:prstGeom prst="flowChartProcess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ja-JP" altLang="en-US" dirty="0" smtClean="0"/>
              <a:t>タスクコマンド選択</a:t>
            </a:r>
            <a:endParaRPr kumimoji="1" lang="ja-JP" altLang="en-US" dirty="0"/>
          </a:p>
        </p:txBody>
      </p:sp>
      <p:sp>
        <p:nvSpPr>
          <p:cNvPr id="9" name="フローチャート: 処理 8"/>
          <p:cNvSpPr/>
          <p:nvPr/>
        </p:nvSpPr>
        <p:spPr>
          <a:xfrm>
            <a:off x="4971478" y="3287202"/>
            <a:ext cx="448409" cy="2127738"/>
          </a:xfrm>
          <a:prstGeom prst="flowChartProcess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ja-JP" altLang="en-US" dirty="0" smtClean="0"/>
              <a:t>選択結果</a:t>
            </a:r>
            <a:r>
              <a:rPr kumimoji="1" lang="en-US" altLang="ja-JP" dirty="0" smtClean="0"/>
              <a:t>(</a:t>
            </a:r>
            <a:r>
              <a:rPr kumimoji="1" lang="ja-JP" altLang="en-US" dirty="0" smtClean="0"/>
              <a:t>リザルト</a:t>
            </a:r>
            <a:r>
              <a:rPr kumimoji="1" lang="en-US" altLang="ja-JP" dirty="0" smtClean="0"/>
              <a:t>)</a:t>
            </a:r>
            <a:endParaRPr kumimoji="1" lang="ja-JP" altLang="en-US" dirty="0"/>
          </a:p>
        </p:txBody>
      </p:sp>
      <p:sp>
        <p:nvSpPr>
          <p:cNvPr id="11" name="フローチャート: 処理 10"/>
          <p:cNvSpPr/>
          <p:nvPr/>
        </p:nvSpPr>
        <p:spPr>
          <a:xfrm>
            <a:off x="6240383" y="3287202"/>
            <a:ext cx="448409" cy="2127738"/>
          </a:xfrm>
          <a:prstGeom prst="flowChartProcess">
            <a:avLst/>
          </a:prstGeom>
          <a:solidFill>
            <a:srgbClr val="FF7A5B"/>
          </a:solidFill>
          <a:ln>
            <a:solidFill>
              <a:srgbClr val="FF37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ja-JP" altLang="en-US" dirty="0" smtClean="0"/>
              <a:t>後イベント</a:t>
            </a:r>
            <a:r>
              <a:rPr kumimoji="1" lang="en-US" altLang="ja-JP" dirty="0" smtClean="0"/>
              <a:t>(</a:t>
            </a:r>
            <a:r>
              <a:rPr kumimoji="1" lang="ja-JP" altLang="en-US" dirty="0" smtClean="0"/>
              <a:t>ランダム</a:t>
            </a:r>
            <a:r>
              <a:rPr kumimoji="1" lang="en-US" altLang="ja-JP" dirty="0" smtClean="0"/>
              <a:t>)</a:t>
            </a:r>
            <a:endParaRPr kumimoji="1" lang="ja-JP" altLang="en-US" dirty="0"/>
          </a:p>
        </p:txBody>
      </p:sp>
      <p:sp>
        <p:nvSpPr>
          <p:cNvPr id="16" name="山形 15"/>
          <p:cNvSpPr/>
          <p:nvPr/>
        </p:nvSpPr>
        <p:spPr>
          <a:xfrm>
            <a:off x="1627278" y="3964175"/>
            <a:ext cx="571500" cy="763809"/>
          </a:xfrm>
          <a:prstGeom prst="chevron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9" name="フローチャート: 処理 18"/>
          <p:cNvSpPr/>
          <p:nvPr/>
        </p:nvSpPr>
        <p:spPr>
          <a:xfrm>
            <a:off x="922443" y="3287202"/>
            <a:ext cx="448409" cy="2127738"/>
          </a:xfrm>
          <a:prstGeom prst="flowChartProcess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eaVert" rtlCol="0" anchor="ctr"/>
          <a:lstStyle/>
          <a:p>
            <a:pPr algn="ctr"/>
            <a:r>
              <a:rPr kumimoji="1" lang="ja-JP" altLang="en-US" dirty="0" smtClean="0"/>
              <a:t>ゲームスタート</a:t>
            </a:r>
            <a:endParaRPr kumimoji="1" lang="ja-JP" altLang="en-US" dirty="0"/>
          </a:p>
        </p:txBody>
      </p:sp>
      <p:sp>
        <p:nvSpPr>
          <p:cNvPr id="25" name="フローチャート: 処理 24"/>
          <p:cNvSpPr/>
          <p:nvPr/>
        </p:nvSpPr>
        <p:spPr>
          <a:xfrm>
            <a:off x="7530570" y="3287202"/>
            <a:ext cx="448409" cy="2127738"/>
          </a:xfrm>
          <a:prstGeom prst="flowChartProcess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eaVert" rtlCol="0" anchor="ctr"/>
          <a:lstStyle/>
          <a:p>
            <a:pPr algn="ctr"/>
            <a:r>
              <a:rPr lang="ja-JP" altLang="en-US" dirty="0" smtClean="0"/>
              <a:t>エンド分岐</a:t>
            </a:r>
            <a:r>
              <a:rPr lang="en-US" altLang="ja-JP" dirty="0" smtClean="0"/>
              <a:t>(</a:t>
            </a:r>
            <a:r>
              <a:rPr lang="ja-JP" altLang="en-US" dirty="0" smtClean="0"/>
              <a:t>判定</a:t>
            </a:r>
            <a:r>
              <a:rPr lang="en-US" altLang="ja-JP" dirty="0" smtClean="0"/>
              <a:t>)</a:t>
            </a:r>
            <a:endParaRPr kumimoji="1" lang="ja-JP" altLang="en-US" dirty="0"/>
          </a:p>
        </p:txBody>
      </p:sp>
      <p:sp>
        <p:nvSpPr>
          <p:cNvPr id="28" name="山形 27"/>
          <p:cNvSpPr/>
          <p:nvPr/>
        </p:nvSpPr>
        <p:spPr>
          <a:xfrm>
            <a:off x="6823931" y="3964175"/>
            <a:ext cx="571500" cy="763809"/>
          </a:xfrm>
          <a:prstGeom prst="chevron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9" name="山形 28"/>
          <p:cNvSpPr/>
          <p:nvPr/>
        </p:nvSpPr>
        <p:spPr>
          <a:xfrm>
            <a:off x="3018138" y="3964175"/>
            <a:ext cx="571500" cy="763809"/>
          </a:xfrm>
          <a:prstGeom prst="chevron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30" name="山形 29"/>
          <p:cNvSpPr/>
          <p:nvPr/>
        </p:nvSpPr>
        <p:spPr>
          <a:xfrm>
            <a:off x="4292449" y="3964175"/>
            <a:ext cx="571500" cy="763809"/>
          </a:xfrm>
          <a:prstGeom prst="chevron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31" name="山形 30"/>
          <p:cNvSpPr/>
          <p:nvPr/>
        </p:nvSpPr>
        <p:spPr>
          <a:xfrm>
            <a:off x="5525171" y="3964175"/>
            <a:ext cx="571500" cy="763809"/>
          </a:xfrm>
          <a:prstGeom prst="chevron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33" name="ホームベース 32"/>
          <p:cNvSpPr/>
          <p:nvPr/>
        </p:nvSpPr>
        <p:spPr>
          <a:xfrm>
            <a:off x="922443" y="2383634"/>
            <a:ext cx="7056536" cy="381296"/>
          </a:xfrm>
          <a:prstGeom prst="homePlate">
            <a:avLst/>
          </a:prstGeom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1600" dirty="0" smtClean="0"/>
              <a:t>メインフロー</a:t>
            </a:r>
            <a:endParaRPr kumimoji="1" lang="ja-JP" altLang="en-US" sz="1600" dirty="0"/>
          </a:p>
        </p:txBody>
      </p:sp>
      <p:sp>
        <p:nvSpPr>
          <p:cNvPr id="36" name="角丸四角形 35"/>
          <p:cNvSpPr/>
          <p:nvPr/>
        </p:nvSpPr>
        <p:spPr>
          <a:xfrm>
            <a:off x="3463994" y="5811714"/>
            <a:ext cx="2287449" cy="409975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dirty="0" smtClean="0"/>
              <a:t>繰り返して次月へ</a:t>
            </a:r>
            <a:endParaRPr kumimoji="1" lang="ja-JP" altLang="en-US" dirty="0"/>
          </a:p>
        </p:txBody>
      </p:sp>
      <p:sp>
        <p:nvSpPr>
          <p:cNvPr id="37" name="ホームベース 36"/>
          <p:cNvSpPr/>
          <p:nvPr/>
        </p:nvSpPr>
        <p:spPr>
          <a:xfrm>
            <a:off x="922443" y="2378434"/>
            <a:ext cx="1532761" cy="381296"/>
          </a:xfrm>
          <a:prstGeom prst="homePlate">
            <a:avLst/>
          </a:prstGeom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600" dirty="0"/>
              <a:t>4</a:t>
            </a:r>
            <a:r>
              <a:rPr lang="ja-JP" altLang="en-US" sz="1600" dirty="0"/>
              <a:t>月</a:t>
            </a:r>
            <a:endParaRPr kumimoji="1" lang="ja-JP" altLang="en-US" sz="1600" dirty="0"/>
          </a:p>
        </p:txBody>
      </p:sp>
      <p:sp>
        <p:nvSpPr>
          <p:cNvPr id="38" name="ホームベース 37"/>
          <p:cNvSpPr/>
          <p:nvPr/>
        </p:nvSpPr>
        <p:spPr>
          <a:xfrm>
            <a:off x="6446218" y="2382026"/>
            <a:ext cx="1532761" cy="381296"/>
          </a:xfrm>
          <a:prstGeom prst="homePlate">
            <a:avLst/>
          </a:prstGeom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1600" dirty="0" smtClean="0"/>
              <a:t>翌年</a:t>
            </a:r>
            <a:r>
              <a:rPr lang="en-US" altLang="ja-JP" sz="1600" dirty="0" smtClean="0"/>
              <a:t>3</a:t>
            </a:r>
            <a:r>
              <a:rPr lang="ja-JP" altLang="en-US" sz="1600" dirty="0" smtClean="0"/>
              <a:t>月</a:t>
            </a:r>
            <a:endParaRPr kumimoji="1"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48541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10000"/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図 56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aintStrokes/>
                    </a14:imgEffect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4728894" y="3370173"/>
            <a:ext cx="4271069" cy="2839806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>
                <a:solidFill>
                  <a:schemeClr val="accent6">
                    <a:lumMod val="75000"/>
                  </a:schemeClr>
                </a:solidFill>
              </a:rPr>
              <a:t>ゲームシステム①（</a:t>
            </a:r>
            <a:r>
              <a:rPr lang="ja-JP" altLang="en-US" dirty="0" smtClean="0">
                <a:solidFill>
                  <a:schemeClr val="accent6">
                    <a:lumMod val="75000"/>
                  </a:schemeClr>
                </a:solidFill>
              </a:rPr>
              <a:t>タスキングシステム</a:t>
            </a:r>
            <a:r>
              <a:rPr lang="en-US" altLang="ja-JP" dirty="0" smtClean="0">
                <a:solidFill>
                  <a:schemeClr val="accent6">
                    <a:lumMod val="75000"/>
                  </a:schemeClr>
                </a:solidFill>
              </a:rPr>
              <a:t>[PC</a:t>
            </a:r>
            <a:r>
              <a:rPr lang="ja-JP" altLang="en-US" dirty="0" smtClean="0">
                <a:solidFill>
                  <a:schemeClr val="accent6">
                    <a:lumMod val="75000"/>
                  </a:schemeClr>
                </a:solidFill>
              </a:rPr>
              <a:t>版</a:t>
            </a:r>
            <a:r>
              <a:rPr lang="en-US" altLang="ja-JP" dirty="0" smtClean="0">
                <a:solidFill>
                  <a:schemeClr val="accent6">
                    <a:lumMod val="75000"/>
                  </a:schemeClr>
                </a:solidFill>
              </a:rPr>
              <a:t>]</a:t>
            </a:r>
            <a:r>
              <a:rPr lang="ja-JP" altLang="en-US" dirty="0" smtClean="0">
                <a:solidFill>
                  <a:schemeClr val="accent6">
                    <a:lumMod val="75000"/>
                  </a:schemeClr>
                </a:solidFill>
              </a:rPr>
              <a:t>）</a:t>
            </a:r>
            <a:endParaRPr kumimoji="1" lang="ja-JP" alt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15" name="図 14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aintStrokes/>
                    </a14:imgEffect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179388" y="682607"/>
            <a:ext cx="4271069" cy="2839806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625"/>
          <a:stretch/>
        </p:blipFill>
        <p:spPr>
          <a:xfrm flipH="1">
            <a:off x="95256" y="1479259"/>
            <a:ext cx="1524019" cy="2043154"/>
          </a:xfrm>
          <a:prstGeom prst="rect">
            <a:avLst/>
          </a:prstGeom>
        </p:spPr>
      </p:pic>
      <p:grpSp>
        <p:nvGrpSpPr>
          <p:cNvPr id="21" name="グループ化 20"/>
          <p:cNvGrpSpPr/>
          <p:nvPr/>
        </p:nvGrpSpPr>
        <p:grpSpPr>
          <a:xfrm>
            <a:off x="1647993" y="2425826"/>
            <a:ext cx="2653843" cy="995362"/>
            <a:chOff x="1881316" y="3459027"/>
            <a:chExt cx="2653843" cy="995362"/>
          </a:xfrm>
        </p:grpSpPr>
        <p:grpSp>
          <p:nvGrpSpPr>
            <p:cNvPr id="20" name="グループ化 19"/>
            <p:cNvGrpSpPr/>
            <p:nvPr/>
          </p:nvGrpSpPr>
          <p:grpSpPr>
            <a:xfrm>
              <a:off x="1881316" y="3459027"/>
              <a:ext cx="2653843" cy="995362"/>
              <a:chOff x="1026921" y="5412948"/>
              <a:chExt cx="2653843" cy="995362"/>
            </a:xfrm>
          </p:grpSpPr>
          <p:sp>
            <p:nvSpPr>
              <p:cNvPr id="18" name="正方形/長方形 17"/>
              <p:cNvSpPr/>
              <p:nvPr/>
            </p:nvSpPr>
            <p:spPr>
              <a:xfrm>
                <a:off x="1026921" y="5412948"/>
                <a:ext cx="2653843" cy="995362"/>
              </a:xfrm>
              <a:prstGeom prst="rect">
                <a:avLst/>
              </a:prstGeom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pic>
            <p:nvPicPr>
              <p:cNvPr id="32" name="図 31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72800" y="5489489"/>
                <a:ext cx="1162083" cy="842280"/>
              </a:xfrm>
              <a:prstGeom prst="rect">
                <a:avLst/>
              </a:prstGeom>
            </p:spPr>
          </p:pic>
        </p:grpSp>
        <p:grpSp>
          <p:nvGrpSpPr>
            <p:cNvPr id="17" name="グループ化 16"/>
            <p:cNvGrpSpPr/>
            <p:nvPr/>
          </p:nvGrpSpPr>
          <p:grpSpPr>
            <a:xfrm>
              <a:off x="1888704" y="3540740"/>
              <a:ext cx="781050" cy="357344"/>
              <a:chOff x="1885509" y="4488657"/>
              <a:chExt cx="781050" cy="357344"/>
            </a:xfrm>
          </p:grpSpPr>
          <p:sp>
            <p:nvSpPr>
              <p:cNvPr id="33" name="六角形 32"/>
              <p:cNvSpPr/>
              <p:nvPr/>
            </p:nvSpPr>
            <p:spPr>
              <a:xfrm>
                <a:off x="1960640" y="4488657"/>
                <a:ext cx="630789" cy="357344"/>
              </a:xfrm>
              <a:prstGeom prst="hexagon">
                <a:avLst/>
              </a:prstGeom>
              <a:solidFill>
                <a:srgbClr val="FFC000"/>
              </a:solidFill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000" dirty="0"/>
              </a:p>
            </p:txBody>
          </p:sp>
          <p:sp>
            <p:nvSpPr>
              <p:cNvPr id="39" name="テキスト ボックス 38"/>
              <p:cNvSpPr txBox="1"/>
              <p:nvPr/>
            </p:nvSpPr>
            <p:spPr>
              <a:xfrm>
                <a:off x="1885509" y="4503006"/>
                <a:ext cx="78105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ja-JP" altLang="en-US" sz="1600" b="1" dirty="0" smtClean="0"/>
                  <a:t>タスク</a:t>
                </a:r>
                <a:endParaRPr kumimoji="1" lang="ja-JP" altLang="en-US" sz="1600" b="1" dirty="0"/>
              </a:p>
            </p:txBody>
          </p:sp>
        </p:grpSp>
        <p:grpSp>
          <p:nvGrpSpPr>
            <p:cNvPr id="3" name="グループ化 2"/>
            <p:cNvGrpSpPr/>
            <p:nvPr/>
          </p:nvGrpSpPr>
          <p:grpSpPr>
            <a:xfrm>
              <a:off x="3733907" y="3956644"/>
              <a:ext cx="781050" cy="357344"/>
              <a:chOff x="2579836" y="4731125"/>
              <a:chExt cx="781050" cy="357344"/>
            </a:xfrm>
          </p:grpSpPr>
          <p:sp>
            <p:nvSpPr>
              <p:cNvPr id="37" name="六角形 36"/>
              <p:cNvSpPr/>
              <p:nvPr/>
            </p:nvSpPr>
            <p:spPr>
              <a:xfrm>
                <a:off x="2654967" y="4731125"/>
                <a:ext cx="630789" cy="357344"/>
              </a:xfrm>
              <a:prstGeom prst="hexagon">
                <a:avLst/>
              </a:prstGeom>
              <a:solidFill>
                <a:srgbClr val="FF7A5B"/>
              </a:solidFill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000" dirty="0"/>
              </a:p>
            </p:txBody>
          </p:sp>
          <p:sp>
            <p:nvSpPr>
              <p:cNvPr id="40" name="テキスト ボックス 39"/>
              <p:cNvSpPr txBox="1"/>
              <p:nvPr/>
            </p:nvSpPr>
            <p:spPr>
              <a:xfrm>
                <a:off x="2579836" y="4771124"/>
                <a:ext cx="78105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ja-JP" altLang="en-US" sz="1200" b="1" dirty="0" smtClean="0"/>
                  <a:t>能力</a:t>
                </a:r>
                <a:r>
                  <a:rPr lang="en-US" altLang="ja-JP" sz="1200" b="1" dirty="0" smtClean="0"/>
                  <a:t>UP</a:t>
                </a:r>
                <a:endParaRPr kumimoji="1" lang="ja-JP" altLang="en-US" sz="1200" b="1" dirty="0"/>
              </a:p>
            </p:txBody>
          </p:sp>
        </p:grpSp>
        <p:grpSp>
          <p:nvGrpSpPr>
            <p:cNvPr id="12" name="グループ化 11"/>
            <p:cNvGrpSpPr/>
            <p:nvPr/>
          </p:nvGrpSpPr>
          <p:grpSpPr>
            <a:xfrm>
              <a:off x="2497572" y="3956644"/>
              <a:ext cx="781050" cy="357344"/>
              <a:chOff x="1885509" y="4968892"/>
              <a:chExt cx="781050" cy="357344"/>
            </a:xfrm>
          </p:grpSpPr>
          <p:sp>
            <p:nvSpPr>
              <p:cNvPr id="36" name="六角形 35"/>
              <p:cNvSpPr/>
              <p:nvPr/>
            </p:nvSpPr>
            <p:spPr>
              <a:xfrm>
                <a:off x="1960640" y="4968892"/>
                <a:ext cx="630789" cy="357344"/>
              </a:xfrm>
              <a:prstGeom prst="hexagon">
                <a:avLst/>
              </a:prstGeom>
              <a:solidFill>
                <a:srgbClr val="66FF66"/>
              </a:solidFill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000" dirty="0"/>
              </a:p>
            </p:txBody>
          </p:sp>
          <p:sp>
            <p:nvSpPr>
              <p:cNvPr id="41" name="テキスト ボックス 40"/>
              <p:cNvSpPr txBox="1"/>
              <p:nvPr/>
            </p:nvSpPr>
            <p:spPr>
              <a:xfrm>
                <a:off x="1885509" y="4977766"/>
                <a:ext cx="78105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ja-JP" altLang="en-US" sz="1600" b="1" dirty="0" smtClean="0"/>
                  <a:t>休</a:t>
                </a:r>
                <a:r>
                  <a:rPr lang="ja-JP" altLang="en-US" sz="1600" b="1" dirty="0"/>
                  <a:t>暇</a:t>
                </a:r>
                <a:endParaRPr kumimoji="1" lang="ja-JP" altLang="en-US" sz="1600" b="1" dirty="0"/>
              </a:p>
            </p:txBody>
          </p:sp>
        </p:grpSp>
        <p:grpSp>
          <p:nvGrpSpPr>
            <p:cNvPr id="16" name="グループ化 15"/>
            <p:cNvGrpSpPr/>
            <p:nvPr/>
          </p:nvGrpSpPr>
          <p:grpSpPr>
            <a:xfrm>
              <a:off x="3107269" y="3547435"/>
              <a:ext cx="781050" cy="357344"/>
              <a:chOff x="1191184" y="4731125"/>
              <a:chExt cx="781050" cy="357344"/>
            </a:xfrm>
          </p:grpSpPr>
          <p:sp>
            <p:nvSpPr>
              <p:cNvPr id="38" name="六角形 37"/>
              <p:cNvSpPr/>
              <p:nvPr/>
            </p:nvSpPr>
            <p:spPr>
              <a:xfrm>
                <a:off x="1266315" y="4731125"/>
                <a:ext cx="630789" cy="357344"/>
              </a:xfrm>
              <a:prstGeom prst="hexagon">
                <a:avLst/>
              </a:prstGeom>
              <a:solidFill>
                <a:srgbClr val="00FFFF"/>
              </a:solidFill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000" dirty="0"/>
              </a:p>
            </p:txBody>
          </p:sp>
          <p:sp>
            <p:nvSpPr>
              <p:cNvPr id="42" name="テキスト ボックス 41"/>
              <p:cNvSpPr txBox="1"/>
              <p:nvPr/>
            </p:nvSpPr>
            <p:spPr>
              <a:xfrm>
                <a:off x="1191184" y="4740346"/>
                <a:ext cx="78105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ja-JP" altLang="en-US" sz="1600" b="1" dirty="0"/>
                  <a:t>遊</a:t>
                </a:r>
                <a:r>
                  <a:rPr lang="ja-JP" altLang="en-US" sz="1600" b="1" dirty="0" smtClean="0"/>
                  <a:t>ぶ</a:t>
                </a:r>
                <a:endParaRPr kumimoji="1" lang="ja-JP" altLang="en-US" sz="1600" b="1" dirty="0"/>
              </a:p>
            </p:txBody>
          </p:sp>
        </p:grpSp>
      </p:grpSp>
      <p:pic>
        <p:nvPicPr>
          <p:cNvPr id="44" name="図 4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471232" y="770320"/>
            <a:ext cx="2944574" cy="185467"/>
          </a:xfrm>
          <a:prstGeom prst="rect">
            <a:avLst/>
          </a:prstGeom>
        </p:spPr>
      </p:pic>
      <p:grpSp>
        <p:nvGrpSpPr>
          <p:cNvPr id="61" name="グループ化 60"/>
          <p:cNvGrpSpPr/>
          <p:nvPr/>
        </p:nvGrpSpPr>
        <p:grpSpPr>
          <a:xfrm>
            <a:off x="6172761" y="5121898"/>
            <a:ext cx="2653843" cy="995362"/>
            <a:chOff x="1026921" y="5412948"/>
            <a:chExt cx="2653843" cy="995362"/>
          </a:xfrm>
        </p:grpSpPr>
        <p:sp>
          <p:nvSpPr>
            <p:cNvPr id="88" name="正方形/長方形 87"/>
            <p:cNvSpPr/>
            <p:nvPr/>
          </p:nvSpPr>
          <p:spPr>
            <a:xfrm>
              <a:off x="1026921" y="5412948"/>
              <a:ext cx="2653843" cy="995362"/>
            </a:xfrm>
            <a:prstGeom prst="rect">
              <a:avLst/>
            </a:prstGeom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89" name="図 88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72800" y="5489489"/>
              <a:ext cx="1162083" cy="842280"/>
            </a:xfrm>
            <a:prstGeom prst="rect">
              <a:avLst/>
            </a:prstGeom>
          </p:spPr>
        </p:pic>
      </p:grpSp>
      <p:sp>
        <p:nvSpPr>
          <p:cNvPr id="69" name="六角形 68"/>
          <p:cNvSpPr/>
          <p:nvPr/>
        </p:nvSpPr>
        <p:spPr>
          <a:xfrm>
            <a:off x="6422587" y="5178783"/>
            <a:ext cx="494954" cy="426685"/>
          </a:xfrm>
          <a:prstGeom prst="hexagon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0" name="六角形 69"/>
          <p:cNvSpPr/>
          <p:nvPr/>
        </p:nvSpPr>
        <p:spPr>
          <a:xfrm>
            <a:off x="6841980" y="5617766"/>
            <a:ext cx="494954" cy="426685"/>
          </a:xfrm>
          <a:prstGeom prst="hexagon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1" name="六角形 70"/>
          <p:cNvSpPr/>
          <p:nvPr/>
        </p:nvSpPr>
        <p:spPr>
          <a:xfrm>
            <a:off x="7249953" y="5188259"/>
            <a:ext cx="494954" cy="426685"/>
          </a:xfrm>
          <a:prstGeom prst="hexagon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2" name="六角形 71"/>
          <p:cNvSpPr/>
          <p:nvPr/>
        </p:nvSpPr>
        <p:spPr>
          <a:xfrm>
            <a:off x="7669901" y="5614454"/>
            <a:ext cx="494954" cy="426685"/>
          </a:xfrm>
          <a:prstGeom prst="hexagon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3" name="六角形 72"/>
          <p:cNvSpPr/>
          <p:nvPr/>
        </p:nvSpPr>
        <p:spPr>
          <a:xfrm>
            <a:off x="8072484" y="5188258"/>
            <a:ext cx="494954" cy="426685"/>
          </a:xfrm>
          <a:prstGeom prst="hexagon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90" name="図 8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021176" y="3457582"/>
            <a:ext cx="2944574" cy="185467"/>
          </a:xfrm>
          <a:prstGeom prst="rect">
            <a:avLst/>
          </a:prstGeom>
        </p:spPr>
      </p:pic>
      <p:sp>
        <p:nvSpPr>
          <p:cNvPr id="24" name="片側の 2 つの角を丸めた四角形 23"/>
          <p:cNvSpPr/>
          <p:nvPr/>
        </p:nvSpPr>
        <p:spPr>
          <a:xfrm>
            <a:off x="1567923" y="996644"/>
            <a:ext cx="906839" cy="222406"/>
          </a:xfrm>
          <a:prstGeom prst="round2SameRect">
            <a:avLst>
              <a:gd name="adj1" fmla="val 28444"/>
              <a:gd name="adj2" fmla="val 0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テキスト ボックス 24"/>
          <p:cNvSpPr txBox="1"/>
          <p:nvPr/>
        </p:nvSpPr>
        <p:spPr>
          <a:xfrm>
            <a:off x="1606528" y="953514"/>
            <a:ext cx="8334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 b="1" dirty="0" smtClean="0"/>
              <a:t>進 捗 率</a:t>
            </a:r>
            <a:endParaRPr kumimoji="1" lang="ja-JP" altLang="en-US" sz="1400" b="1" dirty="0"/>
          </a:p>
        </p:txBody>
      </p:sp>
      <p:sp>
        <p:nvSpPr>
          <p:cNvPr id="23" name="対角する 2 つの角を切り取った四角形 22"/>
          <p:cNvSpPr/>
          <p:nvPr/>
        </p:nvSpPr>
        <p:spPr>
          <a:xfrm>
            <a:off x="1576256" y="1215887"/>
            <a:ext cx="2705377" cy="1069538"/>
          </a:xfrm>
          <a:prstGeom prst="snip2Diag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テキスト ボックス 26"/>
          <p:cNvSpPr txBox="1"/>
          <p:nvPr/>
        </p:nvSpPr>
        <p:spPr>
          <a:xfrm>
            <a:off x="1705577" y="1268521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200" b="1" dirty="0"/>
              <a:t>設計</a:t>
            </a:r>
            <a:endParaRPr kumimoji="1" lang="ja-JP" altLang="en-US" sz="1200" b="1" dirty="0"/>
          </a:p>
        </p:txBody>
      </p:sp>
      <p:sp>
        <p:nvSpPr>
          <p:cNvPr id="104" name="テキスト ボックス 103"/>
          <p:cNvSpPr txBox="1"/>
          <p:nvPr/>
        </p:nvSpPr>
        <p:spPr>
          <a:xfrm>
            <a:off x="2343824" y="1953405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200" b="1" dirty="0" smtClean="0"/>
              <a:t>製造</a:t>
            </a:r>
            <a:endParaRPr kumimoji="1" lang="ja-JP" altLang="en-US" sz="1200" b="1" dirty="0"/>
          </a:p>
        </p:txBody>
      </p:sp>
      <p:sp>
        <p:nvSpPr>
          <p:cNvPr id="105" name="テキスト ボックス 104"/>
          <p:cNvSpPr txBox="1"/>
          <p:nvPr/>
        </p:nvSpPr>
        <p:spPr>
          <a:xfrm>
            <a:off x="2949315" y="1253999"/>
            <a:ext cx="5597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200" b="1" dirty="0" smtClean="0"/>
              <a:t>テスト</a:t>
            </a:r>
            <a:endParaRPr kumimoji="1" lang="ja-JP" altLang="en-US" sz="1200" b="1" dirty="0"/>
          </a:p>
        </p:txBody>
      </p:sp>
      <p:sp>
        <p:nvSpPr>
          <p:cNvPr id="106" name="テキスト ボックス 105"/>
          <p:cNvSpPr txBox="1"/>
          <p:nvPr/>
        </p:nvSpPr>
        <p:spPr>
          <a:xfrm>
            <a:off x="3529642" y="1957218"/>
            <a:ext cx="7024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200" b="1" dirty="0" smtClean="0"/>
              <a:t>リリース</a:t>
            </a:r>
            <a:endParaRPr kumimoji="1" lang="ja-JP" altLang="en-US" sz="1200" b="1" dirty="0"/>
          </a:p>
        </p:txBody>
      </p:sp>
      <p:sp>
        <p:nvSpPr>
          <p:cNvPr id="29" name="台形 28"/>
          <p:cNvSpPr/>
          <p:nvPr/>
        </p:nvSpPr>
        <p:spPr>
          <a:xfrm>
            <a:off x="1701776" y="1542816"/>
            <a:ext cx="495755" cy="582521"/>
          </a:xfrm>
          <a:prstGeom prst="trapezoid">
            <a:avLst/>
          </a:prstGeom>
          <a:ln w="6350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1" name="台形 110"/>
          <p:cNvSpPr/>
          <p:nvPr/>
        </p:nvSpPr>
        <p:spPr>
          <a:xfrm rot="10800000">
            <a:off x="2311452" y="1322078"/>
            <a:ext cx="495755" cy="582521"/>
          </a:xfrm>
          <a:prstGeom prst="trapezoid">
            <a:avLst/>
          </a:prstGeom>
          <a:ln w="6350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2" name="台形 111"/>
          <p:cNvSpPr/>
          <p:nvPr/>
        </p:nvSpPr>
        <p:spPr>
          <a:xfrm>
            <a:off x="2950240" y="1542816"/>
            <a:ext cx="495755" cy="582521"/>
          </a:xfrm>
          <a:prstGeom prst="trapezoid">
            <a:avLst/>
          </a:prstGeom>
          <a:ln w="6350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3" name="台形 112"/>
          <p:cNvSpPr/>
          <p:nvPr/>
        </p:nvSpPr>
        <p:spPr>
          <a:xfrm rot="10800000">
            <a:off x="3613341" y="1322078"/>
            <a:ext cx="495755" cy="582521"/>
          </a:xfrm>
          <a:prstGeom prst="trapezoid">
            <a:avLst/>
          </a:prstGeom>
          <a:ln w="6350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4" name="台形 113"/>
          <p:cNvSpPr/>
          <p:nvPr/>
        </p:nvSpPr>
        <p:spPr>
          <a:xfrm>
            <a:off x="1708279" y="1861457"/>
            <a:ext cx="484076" cy="262314"/>
          </a:xfrm>
          <a:prstGeom prst="trapezoid">
            <a:avLst>
              <a:gd name="adj" fmla="val 21412"/>
            </a:avLst>
          </a:prstGeom>
          <a:solidFill>
            <a:srgbClr val="FF0000"/>
          </a:solidFill>
          <a:ln w="6350"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涙形 33"/>
          <p:cNvSpPr/>
          <p:nvPr/>
        </p:nvSpPr>
        <p:spPr>
          <a:xfrm rot="16200000">
            <a:off x="193182" y="691979"/>
            <a:ext cx="706262" cy="706262"/>
          </a:xfrm>
          <a:prstGeom prst="teardrop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テキスト ボックス 34"/>
          <p:cNvSpPr txBox="1"/>
          <p:nvPr/>
        </p:nvSpPr>
        <p:spPr>
          <a:xfrm>
            <a:off x="200315" y="691979"/>
            <a:ext cx="6351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700" b="1" dirty="0" smtClean="0"/>
              <a:t>あと</a:t>
            </a:r>
            <a:r>
              <a:rPr kumimoji="1" lang="en-US" altLang="ja-JP" sz="1000" b="1" dirty="0" smtClean="0"/>
              <a:t>10</a:t>
            </a:r>
            <a:r>
              <a:rPr kumimoji="1" lang="ja-JP" altLang="en-US" sz="700" b="1" dirty="0" smtClean="0"/>
              <a:t>ヵ月</a:t>
            </a:r>
            <a:endParaRPr kumimoji="1" lang="ja-JP" altLang="en-US" sz="1000" b="1" dirty="0"/>
          </a:p>
        </p:txBody>
      </p:sp>
      <p:pic>
        <p:nvPicPr>
          <p:cNvPr id="117" name="図 116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625"/>
          <a:stretch/>
        </p:blipFill>
        <p:spPr>
          <a:xfrm flipH="1">
            <a:off x="4657441" y="4166521"/>
            <a:ext cx="1524019" cy="2043154"/>
          </a:xfrm>
          <a:prstGeom prst="rect">
            <a:avLst/>
          </a:prstGeom>
        </p:spPr>
      </p:pic>
      <p:sp>
        <p:nvSpPr>
          <p:cNvPr id="46" name="テキスト ボックス 45"/>
          <p:cNvSpPr txBox="1"/>
          <p:nvPr/>
        </p:nvSpPr>
        <p:spPr>
          <a:xfrm>
            <a:off x="204964" y="840748"/>
            <a:ext cx="4187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smtClean="0"/>
              <a:t>6</a:t>
            </a:r>
            <a:r>
              <a:rPr kumimoji="1" lang="ja-JP" altLang="en-US" sz="1000" b="1" dirty="0" smtClean="0"/>
              <a:t>月</a:t>
            </a:r>
            <a:endParaRPr kumimoji="1" lang="ja-JP" altLang="en-US" sz="1200" b="1" dirty="0"/>
          </a:p>
        </p:txBody>
      </p:sp>
      <p:sp>
        <p:nvSpPr>
          <p:cNvPr id="118" name="テキスト ボックス 117"/>
          <p:cNvSpPr txBox="1"/>
          <p:nvPr/>
        </p:nvSpPr>
        <p:spPr>
          <a:xfrm>
            <a:off x="255574" y="1023166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 smtClean="0"/>
              <a:t>1</a:t>
            </a:r>
            <a:r>
              <a:rPr kumimoji="1" lang="ja-JP" altLang="en-US" sz="1000" b="1" dirty="0" smtClean="0"/>
              <a:t>週目</a:t>
            </a:r>
            <a:endParaRPr kumimoji="1" lang="ja-JP" altLang="en-US" sz="2400" b="1" dirty="0"/>
          </a:p>
        </p:txBody>
      </p:sp>
      <p:sp>
        <p:nvSpPr>
          <p:cNvPr id="121" name="左カーブ矢印 120"/>
          <p:cNvSpPr/>
          <p:nvPr/>
        </p:nvSpPr>
        <p:spPr>
          <a:xfrm rot="19800000">
            <a:off x="4602177" y="2396801"/>
            <a:ext cx="483906" cy="1216152"/>
          </a:xfrm>
          <a:prstGeom prst="curvedLeftArrow">
            <a:avLst/>
          </a:prstGeom>
          <a:solidFill>
            <a:srgbClr val="FF000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pic>
        <p:nvPicPr>
          <p:cNvPr id="123" name="図 122"/>
          <p:cNvPicPr>
            <a:picLocks noChangeAspect="1"/>
          </p:cNvPicPr>
          <p:nvPr/>
        </p:nvPicPr>
        <p:blipFill rotWithShape="1"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aintStrokes/>
                    </a14:imgEffect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1567923" y="4123146"/>
            <a:ext cx="2400560" cy="1596117"/>
          </a:xfrm>
          <a:prstGeom prst="rect">
            <a:avLst/>
          </a:prstGeom>
        </p:spPr>
      </p:pic>
      <p:sp>
        <p:nvSpPr>
          <p:cNvPr id="124" name="左カーブ矢印 123"/>
          <p:cNvSpPr/>
          <p:nvPr/>
        </p:nvSpPr>
        <p:spPr>
          <a:xfrm rot="6783170">
            <a:off x="3934638" y="5256802"/>
            <a:ext cx="489421" cy="1216152"/>
          </a:xfrm>
          <a:prstGeom prst="curvedLeftArrow">
            <a:avLst/>
          </a:prstGeom>
          <a:solidFill>
            <a:srgbClr val="FF000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26" name="左カーブ矢印 125"/>
          <p:cNvSpPr/>
          <p:nvPr/>
        </p:nvSpPr>
        <p:spPr>
          <a:xfrm rot="11631278">
            <a:off x="2006766" y="3132304"/>
            <a:ext cx="489421" cy="1216152"/>
          </a:xfrm>
          <a:prstGeom prst="curvedLeftArrow">
            <a:avLst/>
          </a:prstGeom>
          <a:solidFill>
            <a:srgbClr val="FF000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pic>
        <p:nvPicPr>
          <p:cNvPr id="127" name="図 126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625"/>
          <a:stretch/>
        </p:blipFill>
        <p:spPr>
          <a:xfrm flipH="1">
            <a:off x="2211050" y="4216243"/>
            <a:ext cx="1121125" cy="1503020"/>
          </a:xfrm>
          <a:prstGeom prst="rect">
            <a:avLst/>
          </a:prstGeom>
        </p:spPr>
      </p:pic>
      <p:sp>
        <p:nvSpPr>
          <p:cNvPr id="128" name="テキスト ボックス 127"/>
          <p:cNvSpPr txBox="1"/>
          <p:nvPr/>
        </p:nvSpPr>
        <p:spPr>
          <a:xfrm>
            <a:off x="1708279" y="4820253"/>
            <a:ext cx="2114681" cy="253916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kumimoji="1" lang="ja-JP" altLang="en-US" sz="1050" b="1" dirty="0" smtClean="0"/>
              <a:t>今日のタスクはうまく消化できた！</a:t>
            </a:r>
            <a:endParaRPr kumimoji="1" lang="ja-JP" altLang="en-US" sz="1050" b="1" dirty="0"/>
          </a:p>
        </p:txBody>
      </p:sp>
    </p:spTree>
    <p:extLst>
      <p:ext uri="{BB962C8B-B14F-4D97-AF65-F5344CB8AC3E}">
        <p14:creationId xmlns:p14="http://schemas.microsoft.com/office/powerpoint/2010/main" val="3943752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0000"/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>
                <a:solidFill>
                  <a:schemeClr val="accent6">
                    <a:lumMod val="75000"/>
                  </a:schemeClr>
                </a:solidFill>
              </a:rPr>
              <a:t>ゲームシステム①（</a:t>
            </a:r>
            <a:r>
              <a:rPr lang="ja-JP" altLang="en-US" dirty="0" smtClean="0">
                <a:solidFill>
                  <a:schemeClr val="accent6">
                    <a:lumMod val="75000"/>
                  </a:schemeClr>
                </a:solidFill>
              </a:rPr>
              <a:t>タスキングシステム</a:t>
            </a:r>
            <a:r>
              <a:rPr lang="en-US" altLang="ja-JP" dirty="0" smtClean="0">
                <a:solidFill>
                  <a:schemeClr val="accent6">
                    <a:lumMod val="75000"/>
                  </a:schemeClr>
                </a:solidFill>
              </a:rPr>
              <a:t>[</a:t>
            </a:r>
            <a:r>
              <a:rPr lang="ja-JP" altLang="en-US" dirty="0" smtClean="0">
                <a:solidFill>
                  <a:schemeClr val="accent6">
                    <a:lumMod val="75000"/>
                  </a:schemeClr>
                </a:solidFill>
              </a:rPr>
              <a:t>スマホ版</a:t>
            </a:r>
            <a:r>
              <a:rPr lang="en-US" altLang="ja-JP" dirty="0" smtClean="0">
                <a:solidFill>
                  <a:schemeClr val="accent6">
                    <a:lumMod val="75000"/>
                  </a:schemeClr>
                </a:solidFill>
              </a:rPr>
              <a:t>]</a:t>
            </a:r>
            <a:r>
              <a:rPr lang="ja-JP" altLang="en-US" dirty="0" smtClean="0">
                <a:solidFill>
                  <a:schemeClr val="accent6">
                    <a:lumMod val="75000"/>
                  </a:schemeClr>
                </a:solidFill>
              </a:rPr>
              <a:t>）</a:t>
            </a:r>
            <a:endParaRPr kumimoji="1" lang="ja-JP" alt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grpSp>
        <p:nvGrpSpPr>
          <p:cNvPr id="45" name="グループ化 44"/>
          <p:cNvGrpSpPr/>
          <p:nvPr/>
        </p:nvGrpSpPr>
        <p:grpSpPr>
          <a:xfrm>
            <a:off x="816075" y="610281"/>
            <a:ext cx="2806637" cy="5599337"/>
            <a:chOff x="-3174" y="610281"/>
            <a:chExt cx="2806637" cy="5599337"/>
          </a:xfrm>
        </p:grpSpPr>
        <p:pic>
          <p:nvPicPr>
            <p:cNvPr id="6" name="図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111" y="610281"/>
              <a:ext cx="2693352" cy="5599337"/>
            </a:xfrm>
            <a:prstGeom prst="rect">
              <a:avLst/>
            </a:prstGeom>
            <a:noFill/>
          </p:spPr>
        </p:pic>
        <p:pic>
          <p:nvPicPr>
            <p:cNvPr id="15" name="図 14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PaintStrokes/>
                      </a14:imgEffect>
                      <a14:imgEffect>
                        <a14:saturation sat="3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140" r="68067"/>
            <a:stretch/>
          </p:blipFill>
          <p:spPr>
            <a:xfrm>
              <a:off x="323839" y="1533525"/>
              <a:ext cx="2268095" cy="3890962"/>
            </a:xfrm>
            <a:prstGeom prst="rect">
              <a:avLst/>
            </a:prstGeom>
          </p:spPr>
        </p:pic>
        <p:sp>
          <p:nvSpPr>
            <p:cNvPr id="5" name="正方形/長方形 4"/>
            <p:cNvSpPr/>
            <p:nvPr/>
          </p:nvSpPr>
          <p:spPr>
            <a:xfrm>
              <a:off x="326037" y="1387794"/>
              <a:ext cx="2268096" cy="17271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7" name="図 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6872" y="1407166"/>
              <a:ext cx="172906" cy="142875"/>
            </a:xfrm>
            <a:prstGeom prst="rect">
              <a:avLst/>
            </a:prstGeom>
          </p:spPr>
        </p:pic>
        <p:grpSp>
          <p:nvGrpSpPr>
            <p:cNvPr id="11" name="グループ化 10"/>
            <p:cNvGrpSpPr/>
            <p:nvPr/>
          </p:nvGrpSpPr>
          <p:grpSpPr>
            <a:xfrm>
              <a:off x="378592" y="1427164"/>
              <a:ext cx="144665" cy="118430"/>
              <a:chOff x="370805" y="1432878"/>
              <a:chExt cx="174526" cy="142875"/>
            </a:xfrm>
          </p:grpSpPr>
          <p:sp>
            <p:nvSpPr>
              <p:cNvPr id="8" name="正方形/長方形 7"/>
              <p:cNvSpPr/>
              <p:nvPr/>
            </p:nvSpPr>
            <p:spPr>
              <a:xfrm>
                <a:off x="370805" y="1502569"/>
                <a:ext cx="45719" cy="7318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9" name="正方形/長方形 8"/>
              <p:cNvSpPr/>
              <p:nvPr/>
            </p:nvSpPr>
            <p:spPr>
              <a:xfrm>
                <a:off x="432499" y="1471613"/>
                <a:ext cx="45719" cy="1041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0" name="正方形/長方形 9"/>
              <p:cNvSpPr/>
              <p:nvPr/>
            </p:nvSpPr>
            <p:spPr>
              <a:xfrm>
                <a:off x="496902" y="1432878"/>
                <a:ext cx="48429" cy="14287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pic>
          <p:nvPicPr>
            <p:cNvPr id="13" name="図 12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2226336" y="1419630"/>
              <a:ext cx="256403" cy="109045"/>
            </a:xfrm>
            <a:prstGeom prst="rect">
              <a:avLst/>
            </a:prstGeom>
          </p:spPr>
        </p:pic>
        <p:sp>
          <p:nvSpPr>
            <p:cNvPr id="14" name="テキスト ボックス 13"/>
            <p:cNvSpPr txBox="1"/>
            <p:nvPr/>
          </p:nvSpPr>
          <p:spPr>
            <a:xfrm>
              <a:off x="1928698" y="1381820"/>
              <a:ext cx="383382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600" b="1" dirty="0" smtClean="0">
                  <a:solidFill>
                    <a:schemeClr val="bg1"/>
                  </a:solidFill>
                </a:rPr>
                <a:t>100%</a:t>
              </a:r>
              <a:endParaRPr kumimoji="1" lang="ja-JP" altLang="en-US" sz="600" b="1" dirty="0">
                <a:solidFill>
                  <a:schemeClr val="bg1"/>
                </a:solidFill>
              </a:endParaRPr>
            </a:p>
          </p:txBody>
        </p:sp>
        <p:pic>
          <p:nvPicPr>
            <p:cNvPr id="4" name="図 3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-3174" y="2582433"/>
              <a:ext cx="1800582" cy="2700874"/>
            </a:xfrm>
            <a:prstGeom prst="rect">
              <a:avLst/>
            </a:prstGeom>
          </p:spPr>
        </p:pic>
        <p:sp>
          <p:nvSpPr>
            <p:cNvPr id="18" name="正方形/長方形 17"/>
            <p:cNvSpPr/>
            <p:nvPr/>
          </p:nvSpPr>
          <p:spPr>
            <a:xfrm>
              <a:off x="321640" y="4429125"/>
              <a:ext cx="2270294" cy="995362"/>
            </a:xfrm>
            <a:prstGeom prst="rect">
              <a:avLst/>
            </a:prstGeom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32" name="図 31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5745" y="4488657"/>
              <a:ext cx="1162083" cy="842280"/>
            </a:xfrm>
            <a:prstGeom prst="rect">
              <a:avLst/>
            </a:prstGeom>
          </p:spPr>
        </p:pic>
        <p:sp>
          <p:nvSpPr>
            <p:cNvPr id="33" name="六角形 32"/>
            <p:cNvSpPr/>
            <p:nvPr/>
          </p:nvSpPr>
          <p:spPr>
            <a:xfrm>
              <a:off x="1141391" y="4488657"/>
              <a:ext cx="630789" cy="357344"/>
            </a:xfrm>
            <a:prstGeom prst="hexagon">
              <a:avLst/>
            </a:prstGeom>
            <a:solidFill>
              <a:srgbClr val="FFC000"/>
            </a:solidFill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 dirty="0"/>
            </a:p>
          </p:txBody>
        </p:sp>
        <p:sp>
          <p:nvSpPr>
            <p:cNvPr id="36" name="六角形 35"/>
            <p:cNvSpPr/>
            <p:nvPr/>
          </p:nvSpPr>
          <p:spPr>
            <a:xfrm>
              <a:off x="1141391" y="4968892"/>
              <a:ext cx="630789" cy="357344"/>
            </a:xfrm>
            <a:prstGeom prst="hexagon">
              <a:avLst/>
            </a:prstGeom>
            <a:solidFill>
              <a:srgbClr val="66FF66"/>
            </a:solidFill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 dirty="0"/>
            </a:p>
          </p:txBody>
        </p:sp>
        <p:sp>
          <p:nvSpPr>
            <p:cNvPr id="37" name="六角形 36"/>
            <p:cNvSpPr/>
            <p:nvPr/>
          </p:nvSpPr>
          <p:spPr>
            <a:xfrm>
              <a:off x="1835718" y="4731125"/>
              <a:ext cx="630789" cy="357344"/>
            </a:xfrm>
            <a:prstGeom prst="hexagon">
              <a:avLst/>
            </a:prstGeom>
            <a:solidFill>
              <a:srgbClr val="FF7A5B"/>
            </a:solidFill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 dirty="0"/>
            </a:p>
          </p:txBody>
        </p:sp>
        <p:sp>
          <p:nvSpPr>
            <p:cNvPr id="38" name="六角形 37"/>
            <p:cNvSpPr/>
            <p:nvPr/>
          </p:nvSpPr>
          <p:spPr>
            <a:xfrm>
              <a:off x="447066" y="4731125"/>
              <a:ext cx="630789" cy="357344"/>
            </a:xfrm>
            <a:prstGeom prst="hexagon">
              <a:avLst/>
            </a:prstGeom>
            <a:solidFill>
              <a:srgbClr val="00FFFF"/>
            </a:solidFill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 dirty="0"/>
            </a:p>
          </p:txBody>
        </p:sp>
        <p:sp>
          <p:nvSpPr>
            <p:cNvPr id="39" name="テキスト ボックス 38"/>
            <p:cNvSpPr txBox="1"/>
            <p:nvPr/>
          </p:nvSpPr>
          <p:spPr>
            <a:xfrm>
              <a:off x="1066260" y="4503006"/>
              <a:ext cx="78105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sz="1600" b="1" dirty="0" smtClean="0"/>
                <a:t>タスク</a:t>
              </a:r>
              <a:endParaRPr kumimoji="1" lang="ja-JP" altLang="en-US" sz="1600" b="1" dirty="0"/>
            </a:p>
          </p:txBody>
        </p:sp>
        <p:sp>
          <p:nvSpPr>
            <p:cNvPr id="40" name="テキスト ボックス 39"/>
            <p:cNvSpPr txBox="1"/>
            <p:nvPr/>
          </p:nvSpPr>
          <p:spPr>
            <a:xfrm>
              <a:off x="1760587" y="4771124"/>
              <a:ext cx="78105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sz="1200" b="1" dirty="0" smtClean="0"/>
                <a:t>能力</a:t>
              </a:r>
              <a:r>
                <a:rPr lang="en-US" altLang="ja-JP" sz="1200" b="1" dirty="0" smtClean="0"/>
                <a:t>UP</a:t>
              </a:r>
              <a:endParaRPr kumimoji="1" lang="ja-JP" altLang="en-US" sz="1200" b="1" dirty="0"/>
            </a:p>
          </p:txBody>
        </p:sp>
        <p:sp>
          <p:nvSpPr>
            <p:cNvPr id="41" name="テキスト ボックス 40"/>
            <p:cNvSpPr txBox="1"/>
            <p:nvPr/>
          </p:nvSpPr>
          <p:spPr>
            <a:xfrm>
              <a:off x="1066260" y="4977766"/>
              <a:ext cx="78105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sz="1600" b="1" dirty="0" smtClean="0"/>
                <a:t>休</a:t>
              </a:r>
              <a:r>
                <a:rPr lang="ja-JP" altLang="en-US" sz="1600" b="1" dirty="0"/>
                <a:t>暇</a:t>
              </a:r>
              <a:endParaRPr kumimoji="1" lang="ja-JP" altLang="en-US" sz="1600" b="1" dirty="0"/>
            </a:p>
          </p:txBody>
        </p:sp>
        <p:sp>
          <p:nvSpPr>
            <p:cNvPr id="42" name="テキスト ボックス 41"/>
            <p:cNvSpPr txBox="1"/>
            <p:nvPr/>
          </p:nvSpPr>
          <p:spPr>
            <a:xfrm>
              <a:off x="371935" y="4740346"/>
              <a:ext cx="78105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sz="1600" b="1" dirty="0"/>
                <a:t>遊</a:t>
              </a:r>
              <a:r>
                <a:rPr lang="ja-JP" altLang="en-US" sz="1600" b="1" dirty="0" smtClean="0"/>
                <a:t>ぶ</a:t>
              </a:r>
              <a:endParaRPr kumimoji="1" lang="ja-JP" altLang="en-US" sz="1600" b="1" dirty="0"/>
            </a:p>
          </p:txBody>
        </p:sp>
        <p:pic>
          <p:nvPicPr>
            <p:cNvPr id="44" name="図 43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31862" y="1707864"/>
              <a:ext cx="2009775" cy="190231"/>
            </a:xfrm>
            <a:prstGeom prst="rect">
              <a:avLst/>
            </a:prstGeom>
          </p:spPr>
        </p:pic>
      </p:grpSp>
      <p:pic>
        <p:nvPicPr>
          <p:cNvPr id="47" name="図 4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0311" y="610280"/>
            <a:ext cx="2693352" cy="5599337"/>
          </a:xfrm>
          <a:prstGeom prst="rect">
            <a:avLst/>
          </a:prstGeom>
          <a:noFill/>
        </p:spPr>
      </p:pic>
      <p:pic>
        <p:nvPicPr>
          <p:cNvPr id="48" name="図 47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aintStrokes/>
                    </a14:imgEffect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7140" r="68067"/>
          <a:stretch/>
        </p:blipFill>
        <p:spPr>
          <a:xfrm>
            <a:off x="5734039" y="1533524"/>
            <a:ext cx="2268095" cy="3890962"/>
          </a:xfrm>
          <a:prstGeom prst="rect">
            <a:avLst/>
          </a:prstGeom>
        </p:spPr>
      </p:pic>
      <p:sp>
        <p:nvSpPr>
          <p:cNvPr id="49" name="正方形/長方形 48"/>
          <p:cNvSpPr/>
          <p:nvPr/>
        </p:nvSpPr>
        <p:spPr>
          <a:xfrm>
            <a:off x="5736237" y="1387793"/>
            <a:ext cx="2268096" cy="17271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50" name="図 4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7072" y="1407165"/>
            <a:ext cx="172906" cy="142875"/>
          </a:xfrm>
          <a:prstGeom prst="rect">
            <a:avLst/>
          </a:prstGeom>
        </p:spPr>
      </p:pic>
      <p:grpSp>
        <p:nvGrpSpPr>
          <p:cNvPr id="51" name="グループ化 50"/>
          <p:cNvGrpSpPr/>
          <p:nvPr/>
        </p:nvGrpSpPr>
        <p:grpSpPr>
          <a:xfrm>
            <a:off x="5788792" y="1427163"/>
            <a:ext cx="144665" cy="118430"/>
            <a:chOff x="370805" y="1432878"/>
            <a:chExt cx="174526" cy="142875"/>
          </a:xfrm>
        </p:grpSpPr>
        <p:sp>
          <p:nvSpPr>
            <p:cNvPr id="66" name="正方形/長方形 65"/>
            <p:cNvSpPr/>
            <p:nvPr/>
          </p:nvSpPr>
          <p:spPr>
            <a:xfrm>
              <a:off x="370805" y="1502569"/>
              <a:ext cx="45719" cy="731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7" name="正方形/長方形 66"/>
            <p:cNvSpPr/>
            <p:nvPr/>
          </p:nvSpPr>
          <p:spPr>
            <a:xfrm>
              <a:off x="432499" y="1471613"/>
              <a:ext cx="45719" cy="1041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8" name="正方形/長方形 67"/>
            <p:cNvSpPr/>
            <p:nvPr/>
          </p:nvSpPr>
          <p:spPr>
            <a:xfrm>
              <a:off x="496902" y="1432878"/>
              <a:ext cx="48429" cy="1428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pic>
        <p:nvPicPr>
          <p:cNvPr id="52" name="図 5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7636536" y="1419629"/>
            <a:ext cx="256403" cy="109045"/>
          </a:xfrm>
          <a:prstGeom prst="rect">
            <a:avLst/>
          </a:prstGeom>
        </p:spPr>
      </p:pic>
      <p:sp>
        <p:nvSpPr>
          <p:cNvPr id="53" name="テキスト ボックス 52"/>
          <p:cNvSpPr txBox="1"/>
          <p:nvPr/>
        </p:nvSpPr>
        <p:spPr>
          <a:xfrm>
            <a:off x="7338898" y="1381819"/>
            <a:ext cx="38338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600" b="1" dirty="0" smtClean="0">
                <a:solidFill>
                  <a:schemeClr val="bg1"/>
                </a:solidFill>
              </a:rPr>
              <a:t>100%</a:t>
            </a:r>
            <a:endParaRPr kumimoji="1" lang="ja-JP" altLang="en-US" sz="600" b="1" dirty="0">
              <a:solidFill>
                <a:schemeClr val="bg1"/>
              </a:solidFill>
            </a:endParaRPr>
          </a:p>
        </p:txBody>
      </p:sp>
      <p:pic>
        <p:nvPicPr>
          <p:cNvPr id="54" name="図 53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431"/>
          <a:stretch/>
        </p:blipFill>
        <p:spPr>
          <a:xfrm flipH="1">
            <a:off x="5724525" y="2582432"/>
            <a:ext cx="964558" cy="2700874"/>
          </a:xfrm>
          <a:prstGeom prst="rect">
            <a:avLst/>
          </a:prstGeom>
        </p:spPr>
      </p:pic>
      <p:sp>
        <p:nvSpPr>
          <p:cNvPr id="55" name="正方形/長方形 54"/>
          <p:cNvSpPr/>
          <p:nvPr/>
        </p:nvSpPr>
        <p:spPr>
          <a:xfrm>
            <a:off x="5731840" y="4429124"/>
            <a:ext cx="2270294" cy="995362"/>
          </a:xfrm>
          <a:prstGeom prst="rect">
            <a:avLst/>
          </a:prstGeom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56" name="図 5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5945" y="4488656"/>
            <a:ext cx="1162083" cy="842280"/>
          </a:xfrm>
          <a:prstGeom prst="rect">
            <a:avLst/>
          </a:prstGeom>
        </p:spPr>
      </p:pic>
      <p:pic>
        <p:nvPicPr>
          <p:cNvPr id="65" name="図 6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942062" y="1707863"/>
            <a:ext cx="2009775" cy="190231"/>
          </a:xfrm>
          <a:prstGeom prst="rect">
            <a:avLst/>
          </a:prstGeom>
        </p:spPr>
      </p:pic>
      <p:sp>
        <p:nvSpPr>
          <p:cNvPr id="69" name="六角形 68"/>
          <p:cNvSpPr/>
          <p:nvPr/>
        </p:nvSpPr>
        <p:spPr>
          <a:xfrm>
            <a:off x="5786156" y="4271402"/>
            <a:ext cx="494954" cy="426685"/>
          </a:xfrm>
          <a:prstGeom prst="hexagon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0" name="六角形 69"/>
          <p:cNvSpPr/>
          <p:nvPr/>
        </p:nvSpPr>
        <p:spPr>
          <a:xfrm>
            <a:off x="6205549" y="4770019"/>
            <a:ext cx="494954" cy="426685"/>
          </a:xfrm>
          <a:prstGeom prst="hexagon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1" name="六角形 70"/>
          <p:cNvSpPr/>
          <p:nvPr/>
        </p:nvSpPr>
        <p:spPr>
          <a:xfrm>
            <a:off x="6613522" y="4280878"/>
            <a:ext cx="494954" cy="426685"/>
          </a:xfrm>
          <a:prstGeom prst="hexagon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2" name="六角形 71"/>
          <p:cNvSpPr/>
          <p:nvPr/>
        </p:nvSpPr>
        <p:spPr>
          <a:xfrm>
            <a:off x="7033470" y="4766707"/>
            <a:ext cx="494954" cy="426685"/>
          </a:xfrm>
          <a:prstGeom prst="hexagon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3" name="六角形 72"/>
          <p:cNvSpPr/>
          <p:nvPr/>
        </p:nvSpPr>
        <p:spPr>
          <a:xfrm>
            <a:off x="7436053" y="4280877"/>
            <a:ext cx="494954" cy="426685"/>
          </a:xfrm>
          <a:prstGeom prst="hexagon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5" name="台形 74"/>
          <p:cNvSpPr/>
          <p:nvPr/>
        </p:nvSpPr>
        <p:spPr>
          <a:xfrm flipV="1">
            <a:off x="5829381" y="2894737"/>
            <a:ext cx="312922" cy="1216152"/>
          </a:xfrm>
          <a:prstGeom prst="trapezoid">
            <a:avLst/>
          </a:prstGeom>
          <a:gradFill>
            <a:gsLst>
              <a:gs pos="36880">
                <a:srgbClr val="D8D8D8"/>
              </a:gs>
              <a:gs pos="0">
                <a:schemeClr val="bg1">
                  <a:lumMod val="50000"/>
                </a:schemeClr>
              </a:gs>
              <a:gs pos="80000">
                <a:schemeClr val="accent3">
                  <a:shade val="93000"/>
                  <a:satMod val="130000"/>
                </a:schemeClr>
              </a:gs>
              <a:gs pos="100000">
                <a:schemeClr val="accent3">
                  <a:shade val="94000"/>
                  <a:satMod val="135000"/>
                </a:schemeClr>
              </a:gs>
            </a:gsLst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6" name="台形 75"/>
          <p:cNvSpPr/>
          <p:nvPr/>
        </p:nvSpPr>
        <p:spPr>
          <a:xfrm flipV="1">
            <a:off x="6264903" y="3380108"/>
            <a:ext cx="312922" cy="1216152"/>
          </a:xfrm>
          <a:prstGeom prst="trapezoid">
            <a:avLst/>
          </a:prstGeom>
          <a:gradFill>
            <a:gsLst>
              <a:gs pos="36880">
                <a:srgbClr val="D8D8D8"/>
              </a:gs>
              <a:gs pos="0">
                <a:schemeClr val="bg1">
                  <a:lumMod val="50000"/>
                </a:schemeClr>
              </a:gs>
              <a:gs pos="80000">
                <a:schemeClr val="accent3">
                  <a:shade val="93000"/>
                  <a:satMod val="130000"/>
                </a:schemeClr>
              </a:gs>
              <a:gs pos="100000">
                <a:schemeClr val="accent3">
                  <a:shade val="94000"/>
                  <a:satMod val="135000"/>
                </a:schemeClr>
              </a:gs>
            </a:gsLst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7" name="台形 76"/>
          <p:cNvSpPr/>
          <p:nvPr/>
        </p:nvSpPr>
        <p:spPr>
          <a:xfrm flipV="1">
            <a:off x="6697600" y="2894737"/>
            <a:ext cx="312922" cy="1216152"/>
          </a:xfrm>
          <a:prstGeom prst="trapezoid">
            <a:avLst/>
          </a:prstGeom>
          <a:gradFill>
            <a:gsLst>
              <a:gs pos="36880">
                <a:srgbClr val="D8D8D8"/>
              </a:gs>
              <a:gs pos="0">
                <a:schemeClr val="bg1">
                  <a:lumMod val="50000"/>
                </a:schemeClr>
              </a:gs>
              <a:gs pos="80000">
                <a:schemeClr val="accent3">
                  <a:shade val="93000"/>
                  <a:satMod val="130000"/>
                </a:schemeClr>
              </a:gs>
              <a:gs pos="100000">
                <a:schemeClr val="accent3">
                  <a:shade val="94000"/>
                  <a:satMod val="135000"/>
                </a:schemeClr>
              </a:gs>
            </a:gsLst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8" name="台形 77"/>
          <p:cNvSpPr/>
          <p:nvPr/>
        </p:nvSpPr>
        <p:spPr>
          <a:xfrm flipV="1">
            <a:off x="7133122" y="3380108"/>
            <a:ext cx="312922" cy="1216152"/>
          </a:xfrm>
          <a:prstGeom prst="trapezoid">
            <a:avLst/>
          </a:prstGeom>
          <a:gradFill>
            <a:gsLst>
              <a:gs pos="36880">
                <a:srgbClr val="D8D8D8"/>
              </a:gs>
              <a:gs pos="0">
                <a:schemeClr val="bg1">
                  <a:lumMod val="50000"/>
                </a:schemeClr>
              </a:gs>
              <a:gs pos="80000">
                <a:schemeClr val="accent3">
                  <a:shade val="93000"/>
                  <a:satMod val="130000"/>
                </a:schemeClr>
              </a:gs>
              <a:gs pos="100000">
                <a:schemeClr val="accent3">
                  <a:shade val="94000"/>
                  <a:satMod val="135000"/>
                </a:schemeClr>
              </a:gs>
            </a:gsLst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9" name="台形 78"/>
          <p:cNvSpPr/>
          <p:nvPr/>
        </p:nvSpPr>
        <p:spPr>
          <a:xfrm flipV="1">
            <a:off x="7565819" y="2894737"/>
            <a:ext cx="312922" cy="1216152"/>
          </a:xfrm>
          <a:prstGeom prst="trapezoid">
            <a:avLst/>
          </a:prstGeom>
          <a:gradFill>
            <a:gsLst>
              <a:gs pos="36880">
                <a:srgbClr val="D8D8D8"/>
              </a:gs>
              <a:gs pos="0">
                <a:schemeClr val="bg1">
                  <a:lumMod val="50000"/>
                </a:schemeClr>
              </a:gs>
              <a:gs pos="80000">
                <a:schemeClr val="accent3">
                  <a:shade val="93000"/>
                  <a:satMod val="130000"/>
                </a:schemeClr>
              </a:gs>
              <a:gs pos="100000">
                <a:schemeClr val="accent3">
                  <a:shade val="94000"/>
                  <a:satMod val="135000"/>
                </a:schemeClr>
              </a:gs>
            </a:gsLst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20707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0000"/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>
                <a:solidFill>
                  <a:schemeClr val="accent6">
                    <a:lumMod val="75000"/>
                  </a:schemeClr>
                </a:solidFill>
              </a:rPr>
              <a:t>ゲームシステム②（アドベンチャーパート）</a:t>
            </a:r>
            <a:endParaRPr kumimoji="1" lang="ja-JP" alt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14" name="図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2793" y="4757014"/>
            <a:ext cx="1162083" cy="842280"/>
          </a:xfrm>
          <a:prstGeom prst="rect">
            <a:avLst/>
          </a:prstGeom>
        </p:spPr>
      </p:pic>
      <p:pic>
        <p:nvPicPr>
          <p:cNvPr id="21" name="図 20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aintStrokes/>
                    </a14:imgEffect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1807167" y="1269016"/>
            <a:ext cx="5529665" cy="3676638"/>
          </a:xfrm>
          <a:prstGeom prst="rect">
            <a:avLst/>
          </a:prstGeom>
        </p:spPr>
      </p:pic>
      <p:pic>
        <p:nvPicPr>
          <p:cNvPr id="22" name="図 21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625"/>
          <a:stretch/>
        </p:blipFill>
        <p:spPr>
          <a:xfrm flipH="1">
            <a:off x="1815665" y="1900042"/>
            <a:ext cx="2273909" cy="3048484"/>
          </a:xfrm>
          <a:prstGeom prst="rect">
            <a:avLst/>
          </a:prstGeom>
        </p:spPr>
      </p:pic>
      <p:pic>
        <p:nvPicPr>
          <p:cNvPr id="45" name="図 4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281768" y="1356729"/>
            <a:ext cx="2944574" cy="185467"/>
          </a:xfrm>
          <a:prstGeom prst="rect">
            <a:avLst/>
          </a:prstGeom>
        </p:spPr>
      </p:pic>
      <p:sp>
        <p:nvSpPr>
          <p:cNvPr id="58" name="涙形 57"/>
          <p:cNvSpPr/>
          <p:nvPr/>
        </p:nvSpPr>
        <p:spPr>
          <a:xfrm rot="16200000">
            <a:off x="1820961" y="1278388"/>
            <a:ext cx="706262" cy="706262"/>
          </a:xfrm>
          <a:prstGeom prst="teardrop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テキスト ボックス 58"/>
          <p:cNvSpPr txBox="1"/>
          <p:nvPr/>
        </p:nvSpPr>
        <p:spPr>
          <a:xfrm>
            <a:off x="1828094" y="1278388"/>
            <a:ext cx="6351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700" b="1" dirty="0" smtClean="0"/>
              <a:t>あと</a:t>
            </a:r>
            <a:r>
              <a:rPr kumimoji="1" lang="en-US" altLang="ja-JP" sz="1000" b="1" dirty="0" smtClean="0"/>
              <a:t>10</a:t>
            </a:r>
            <a:r>
              <a:rPr kumimoji="1" lang="ja-JP" altLang="en-US" sz="700" b="1" dirty="0" smtClean="0"/>
              <a:t>ヵ月</a:t>
            </a:r>
            <a:endParaRPr kumimoji="1" lang="ja-JP" altLang="en-US" sz="1000" b="1" dirty="0"/>
          </a:p>
        </p:txBody>
      </p:sp>
      <p:sp>
        <p:nvSpPr>
          <p:cNvPr id="60" name="テキスト ボックス 59"/>
          <p:cNvSpPr txBox="1"/>
          <p:nvPr/>
        </p:nvSpPr>
        <p:spPr>
          <a:xfrm>
            <a:off x="1832743" y="1427157"/>
            <a:ext cx="4187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smtClean="0"/>
              <a:t>6</a:t>
            </a:r>
            <a:r>
              <a:rPr kumimoji="1" lang="ja-JP" altLang="en-US" sz="1000" b="1" dirty="0" smtClean="0"/>
              <a:t>月</a:t>
            </a:r>
            <a:endParaRPr kumimoji="1" lang="ja-JP" altLang="en-US" sz="1200" b="1" dirty="0"/>
          </a:p>
        </p:txBody>
      </p:sp>
      <p:sp>
        <p:nvSpPr>
          <p:cNvPr id="61" name="テキスト ボックス 60"/>
          <p:cNvSpPr txBox="1"/>
          <p:nvPr/>
        </p:nvSpPr>
        <p:spPr>
          <a:xfrm>
            <a:off x="1883353" y="1609575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 smtClean="0"/>
              <a:t>1</a:t>
            </a:r>
            <a:r>
              <a:rPr kumimoji="1" lang="ja-JP" altLang="en-US" sz="1000" b="1" dirty="0" smtClean="0"/>
              <a:t>週目</a:t>
            </a:r>
            <a:endParaRPr kumimoji="1" lang="ja-JP" altLang="en-US" sz="2400" b="1" dirty="0"/>
          </a:p>
        </p:txBody>
      </p:sp>
      <p:pic>
        <p:nvPicPr>
          <p:cNvPr id="15" name="図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4766" y="1949465"/>
            <a:ext cx="1998418" cy="2997626"/>
          </a:xfrm>
          <a:prstGeom prst="rect">
            <a:avLst/>
          </a:prstGeom>
        </p:spPr>
      </p:pic>
      <p:sp>
        <p:nvSpPr>
          <p:cNvPr id="13" name="正方形/長方形 12"/>
          <p:cNvSpPr/>
          <p:nvPr/>
        </p:nvSpPr>
        <p:spPr>
          <a:xfrm>
            <a:off x="1926156" y="3588533"/>
            <a:ext cx="5300185" cy="1231945"/>
          </a:xfrm>
          <a:prstGeom prst="rect">
            <a:avLst/>
          </a:prstGeom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6156" y="3606120"/>
            <a:ext cx="5300185" cy="1214358"/>
          </a:xfrm>
          <a:prstGeom prst="rect">
            <a:avLst/>
          </a:prstGeom>
        </p:spPr>
      </p:pic>
      <p:sp>
        <p:nvSpPr>
          <p:cNvPr id="27" name="テキスト ボックス 26"/>
          <p:cNvSpPr txBox="1"/>
          <p:nvPr/>
        </p:nvSpPr>
        <p:spPr>
          <a:xfrm>
            <a:off x="2100207" y="3831292"/>
            <a:ext cx="49524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600" b="1" dirty="0" smtClean="0">
                <a:solidFill>
                  <a:schemeClr val="bg1"/>
                </a:solidFill>
              </a:rPr>
              <a:t>今日は定時退社日だし、</a:t>
            </a:r>
            <a:r>
              <a:rPr kumimoji="1" lang="ja-JP" altLang="en-US" sz="1600" b="1" dirty="0" smtClean="0">
                <a:solidFill>
                  <a:schemeClr val="bg1"/>
                </a:solidFill>
              </a:rPr>
              <a:t>飲みに</a:t>
            </a:r>
            <a:r>
              <a:rPr kumimoji="1" lang="ja-JP" altLang="en-US" sz="1600" b="1" dirty="0">
                <a:solidFill>
                  <a:schemeClr val="bg1"/>
                </a:solidFill>
              </a:rPr>
              <a:t>行</a:t>
            </a:r>
            <a:r>
              <a:rPr kumimoji="1" lang="ja-JP" altLang="en-US" sz="1600" b="1" dirty="0" smtClean="0">
                <a:solidFill>
                  <a:schemeClr val="bg1"/>
                </a:solidFill>
              </a:rPr>
              <a:t>くか！</a:t>
            </a:r>
            <a:endParaRPr kumimoji="1" lang="ja-JP" altLang="en-US" sz="1600" b="1" dirty="0">
              <a:solidFill>
                <a:schemeClr val="bg1"/>
              </a:solidFill>
            </a:endParaRPr>
          </a:p>
        </p:txBody>
      </p:sp>
      <p:sp>
        <p:nvSpPr>
          <p:cNvPr id="28" name="二等辺三角形 27"/>
          <p:cNvSpPr/>
          <p:nvPr/>
        </p:nvSpPr>
        <p:spPr>
          <a:xfrm flipV="1">
            <a:off x="6943117" y="4475282"/>
            <a:ext cx="109538" cy="94429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27184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0000"/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>
                <a:solidFill>
                  <a:schemeClr val="accent6">
                    <a:lumMod val="75000"/>
                  </a:schemeClr>
                </a:solidFill>
              </a:rPr>
              <a:t>ゲームシステム②（アドベンチャーパート）</a:t>
            </a:r>
            <a:endParaRPr kumimoji="1" lang="ja-JP" alt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grpSp>
        <p:nvGrpSpPr>
          <p:cNvPr id="4" name="グループ化 3"/>
          <p:cNvGrpSpPr/>
          <p:nvPr/>
        </p:nvGrpSpPr>
        <p:grpSpPr>
          <a:xfrm>
            <a:off x="816075" y="610281"/>
            <a:ext cx="2806637" cy="5599337"/>
            <a:chOff x="-3174" y="610281"/>
            <a:chExt cx="2806637" cy="5599337"/>
          </a:xfrm>
        </p:grpSpPr>
        <p:pic>
          <p:nvPicPr>
            <p:cNvPr id="5" name="図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111" y="610281"/>
              <a:ext cx="2693352" cy="5599337"/>
            </a:xfrm>
            <a:prstGeom prst="rect">
              <a:avLst/>
            </a:prstGeom>
            <a:noFill/>
          </p:spPr>
        </p:pic>
        <p:pic>
          <p:nvPicPr>
            <p:cNvPr id="6" name="図 5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PaintStrokes/>
                      </a14:imgEffect>
                      <a14:imgEffect>
                        <a14:saturation sat="3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140" r="68067"/>
            <a:stretch/>
          </p:blipFill>
          <p:spPr>
            <a:xfrm>
              <a:off x="323839" y="1533525"/>
              <a:ext cx="2268095" cy="3890962"/>
            </a:xfrm>
            <a:prstGeom prst="rect">
              <a:avLst/>
            </a:prstGeom>
          </p:spPr>
        </p:pic>
        <p:sp>
          <p:nvSpPr>
            <p:cNvPr id="7" name="正方形/長方形 6"/>
            <p:cNvSpPr/>
            <p:nvPr/>
          </p:nvSpPr>
          <p:spPr>
            <a:xfrm>
              <a:off x="326037" y="1387794"/>
              <a:ext cx="2268096" cy="17271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8" name="図 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6872" y="1407166"/>
              <a:ext cx="172906" cy="142875"/>
            </a:xfrm>
            <a:prstGeom prst="rect">
              <a:avLst/>
            </a:prstGeom>
          </p:spPr>
        </p:pic>
        <p:grpSp>
          <p:nvGrpSpPr>
            <p:cNvPr id="9" name="グループ化 8"/>
            <p:cNvGrpSpPr/>
            <p:nvPr/>
          </p:nvGrpSpPr>
          <p:grpSpPr>
            <a:xfrm>
              <a:off x="378592" y="1427164"/>
              <a:ext cx="144665" cy="118430"/>
              <a:chOff x="370805" y="1432878"/>
              <a:chExt cx="174526" cy="142875"/>
            </a:xfrm>
          </p:grpSpPr>
          <p:sp>
            <p:nvSpPr>
              <p:cNvPr id="24" name="正方形/長方形 23"/>
              <p:cNvSpPr/>
              <p:nvPr/>
            </p:nvSpPr>
            <p:spPr>
              <a:xfrm>
                <a:off x="370805" y="1502569"/>
                <a:ext cx="45719" cy="7318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5" name="正方形/長方形 24"/>
              <p:cNvSpPr/>
              <p:nvPr/>
            </p:nvSpPr>
            <p:spPr>
              <a:xfrm>
                <a:off x="432499" y="1471613"/>
                <a:ext cx="45719" cy="1041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6" name="正方形/長方形 25"/>
              <p:cNvSpPr/>
              <p:nvPr/>
            </p:nvSpPr>
            <p:spPr>
              <a:xfrm>
                <a:off x="496902" y="1432878"/>
                <a:ext cx="48429" cy="14287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pic>
          <p:nvPicPr>
            <p:cNvPr id="10" name="図 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2226336" y="1419630"/>
              <a:ext cx="256403" cy="109045"/>
            </a:xfrm>
            <a:prstGeom prst="rect">
              <a:avLst/>
            </a:prstGeom>
          </p:spPr>
        </p:pic>
        <p:sp>
          <p:nvSpPr>
            <p:cNvPr id="11" name="テキスト ボックス 10"/>
            <p:cNvSpPr txBox="1"/>
            <p:nvPr/>
          </p:nvSpPr>
          <p:spPr>
            <a:xfrm>
              <a:off x="1928698" y="1381820"/>
              <a:ext cx="383382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600" b="1" dirty="0" smtClean="0">
                  <a:solidFill>
                    <a:schemeClr val="bg1"/>
                  </a:solidFill>
                </a:rPr>
                <a:t>100%</a:t>
              </a:r>
              <a:endParaRPr kumimoji="1" lang="ja-JP" altLang="en-US" sz="600" b="1" dirty="0">
                <a:solidFill>
                  <a:schemeClr val="bg1"/>
                </a:solidFill>
              </a:endParaRPr>
            </a:p>
          </p:txBody>
        </p:sp>
        <p:pic>
          <p:nvPicPr>
            <p:cNvPr id="12" name="図 11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-3174" y="2582433"/>
              <a:ext cx="1800582" cy="2700874"/>
            </a:xfrm>
            <a:prstGeom prst="rect">
              <a:avLst/>
            </a:prstGeom>
          </p:spPr>
        </p:pic>
        <p:sp>
          <p:nvSpPr>
            <p:cNvPr id="13" name="正方形/長方形 12"/>
            <p:cNvSpPr/>
            <p:nvPr/>
          </p:nvSpPr>
          <p:spPr>
            <a:xfrm>
              <a:off x="321640" y="4429125"/>
              <a:ext cx="2270294" cy="995362"/>
            </a:xfrm>
            <a:prstGeom prst="rect">
              <a:avLst/>
            </a:prstGeom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14" name="図 13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5745" y="4488657"/>
              <a:ext cx="1162083" cy="842280"/>
            </a:xfrm>
            <a:prstGeom prst="rect">
              <a:avLst/>
            </a:prstGeom>
          </p:spPr>
        </p:pic>
        <p:pic>
          <p:nvPicPr>
            <p:cNvPr id="23" name="図 22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31862" y="1707864"/>
              <a:ext cx="2009775" cy="190231"/>
            </a:xfrm>
            <a:prstGeom prst="rect">
              <a:avLst/>
            </a:prstGeom>
          </p:spPr>
        </p:pic>
      </p:grpSp>
      <p:pic>
        <p:nvPicPr>
          <p:cNvPr id="3" name="図 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397" y="4431142"/>
            <a:ext cx="2202685" cy="958526"/>
          </a:xfrm>
          <a:prstGeom prst="rect">
            <a:avLst/>
          </a:prstGeom>
        </p:spPr>
      </p:pic>
      <p:sp>
        <p:nvSpPr>
          <p:cNvPr id="27" name="テキスト ボックス 26"/>
          <p:cNvSpPr txBox="1"/>
          <p:nvPr/>
        </p:nvSpPr>
        <p:spPr>
          <a:xfrm>
            <a:off x="1235738" y="4628653"/>
            <a:ext cx="20662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000" b="1" dirty="0" smtClean="0">
                <a:solidFill>
                  <a:schemeClr val="bg1"/>
                </a:solidFill>
              </a:rPr>
              <a:t>今日は定時退社日だし、</a:t>
            </a:r>
            <a:r>
              <a:rPr kumimoji="1" lang="ja-JP" altLang="en-US" sz="1000" b="1" dirty="0" smtClean="0">
                <a:solidFill>
                  <a:schemeClr val="bg1"/>
                </a:solidFill>
              </a:rPr>
              <a:t>飲みに</a:t>
            </a:r>
            <a:r>
              <a:rPr kumimoji="1" lang="ja-JP" altLang="en-US" sz="1000" b="1" dirty="0">
                <a:solidFill>
                  <a:schemeClr val="bg1"/>
                </a:solidFill>
              </a:rPr>
              <a:t>行</a:t>
            </a:r>
            <a:r>
              <a:rPr kumimoji="1" lang="ja-JP" altLang="en-US" sz="1000" b="1" dirty="0" smtClean="0">
                <a:solidFill>
                  <a:schemeClr val="bg1"/>
                </a:solidFill>
              </a:rPr>
              <a:t>くか！</a:t>
            </a:r>
            <a:endParaRPr kumimoji="1" lang="ja-JP" altLang="en-US" sz="1000" b="1" dirty="0">
              <a:solidFill>
                <a:schemeClr val="bg1"/>
              </a:solidFill>
            </a:endParaRPr>
          </a:p>
        </p:txBody>
      </p:sp>
      <p:sp>
        <p:nvSpPr>
          <p:cNvPr id="28" name="二等辺三角形 27"/>
          <p:cNvSpPr/>
          <p:nvPr/>
        </p:nvSpPr>
        <p:spPr>
          <a:xfrm flipV="1">
            <a:off x="3141254" y="5103016"/>
            <a:ext cx="109538" cy="94429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90500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2">
            <a:alphaModFix amt="10000"/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>
                <a:solidFill>
                  <a:schemeClr val="accent6">
                    <a:lumMod val="75000"/>
                  </a:schemeClr>
                </a:solidFill>
              </a:rPr>
              <a:t>ゲームシステム③（チームメンバーイベント）</a:t>
            </a:r>
            <a:endParaRPr kumimoji="1" lang="ja-JP" alt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77615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テーマ1">
  <a:themeElements>
    <a:clrScheme name="guyzwareテンプレー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guyzwareテンプレート">
      <a:majorFont>
        <a:latin typeface="ＤＦＧ平成ゴシック体W9"/>
        <a:ea typeface="ＤＦＧ平成ゴシック体W9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guyzwareテンプレー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uyzwareテンプレー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uyzwareテンプレー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uyzwareテンプレー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uyzwareテンプレー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uyzwareテンプレー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uyzwareテンプレー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uyzwareテンプレー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uyzwareテンプレー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uyzwareテンプレー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uyzwareテンプレー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uyzwareテンプレー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テーマ1" id="{884A4682-6500-4F82-9FA5-C528F3862505}" vid="{1D4D8838-C879-4A19-8921-F2C86F50584E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テーマ1</Template>
  <TotalTime>763</TotalTime>
  <Words>236</Words>
  <Application>Microsoft Office PowerPoint</Application>
  <PresentationFormat>画面に合わせる (4:3)</PresentationFormat>
  <Paragraphs>60</Paragraphs>
  <Slides>9</Slides>
  <Notes>1</Notes>
  <HiddenSlides>1</HiddenSlides>
  <MMClips>0</MMClips>
  <ScaleCrop>false</ScaleCrop>
  <HeadingPairs>
    <vt:vector size="6" baseType="variant">
      <vt:variant>
        <vt:lpstr>使用されているフォント</vt:lpstr>
      </vt:variant>
      <vt:variant>
        <vt:i4>7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9</vt:i4>
      </vt:variant>
    </vt:vector>
  </HeadingPairs>
  <TitlesOfParts>
    <vt:vector size="17" baseType="lpstr">
      <vt:lpstr>ＤＦＧ平成ゴシック体W9</vt:lpstr>
      <vt:lpstr>HGP明朝B</vt:lpstr>
      <vt:lpstr>ＭＳ Ｐゴシック</vt:lpstr>
      <vt:lpstr>メイリオ</vt:lpstr>
      <vt:lpstr>Arial</vt:lpstr>
      <vt:lpstr>Calibri</vt:lpstr>
      <vt:lpstr>OCRB</vt:lpstr>
      <vt:lpstr>テーマ1</vt:lpstr>
      <vt:lpstr>PowerPoint プレゼンテーション</vt:lpstr>
      <vt:lpstr>ゲーム概要</vt:lpstr>
      <vt:lpstr>キャラ紹介</vt:lpstr>
      <vt:lpstr>ゲームフロー</vt:lpstr>
      <vt:lpstr>ゲームシステム①（タスキングシステム[PC版]）</vt:lpstr>
      <vt:lpstr>ゲームシステム①（タスキングシステム[スマホ版]）</vt:lpstr>
      <vt:lpstr>ゲームシステム②（アドベンチャーパート）</vt:lpstr>
      <vt:lpstr>ゲームシステム②（アドベンチャーパート）</vt:lpstr>
      <vt:lpstr>ゲームシステム③（チームメンバーイベント）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原口ゆうぎ</dc:creator>
  <cp:lastModifiedBy>原口ゆうぎ</cp:lastModifiedBy>
  <cp:revision>82</cp:revision>
  <dcterms:created xsi:type="dcterms:W3CDTF">2018-01-25T15:29:33Z</dcterms:created>
  <dcterms:modified xsi:type="dcterms:W3CDTF">2018-02-12T14:37:27Z</dcterms:modified>
</cp:coreProperties>
</file>